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82" r:id="rId2"/>
    <p:sldId id="283" r:id="rId3"/>
    <p:sldId id="284" r:id="rId4"/>
    <p:sldId id="285" r:id="rId5"/>
    <p:sldId id="286" r:id="rId6"/>
    <p:sldId id="287" r:id="rId7"/>
    <p:sldId id="288" r:id="rId8"/>
    <p:sldId id="289" r:id="rId9"/>
    <p:sldId id="290" r:id="rId10"/>
    <p:sldId id="291" r:id="rId11"/>
    <p:sldId id="294" r:id="rId12"/>
    <p:sldId id="292" r:id="rId13"/>
    <p:sldId id="293" r:id="rId14"/>
    <p:sldId id="268" r:id="rId15"/>
    <p:sldId id="280" r:id="rId16"/>
    <p:sldId id="281"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77" d="100"/>
          <a:sy n="77" d="100"/>
        </p:scale>
        <p:origin x="679" y="27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B35E70-05A4-42A9-A84F-AFB261837A08}" type="datetimeFigureOut">
              <a:rPr lang="en-IN" smtClean="0"/>
              <a:t>18-04-2025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C63A23-DE01-4DCD-9DD0-05876E537691}" type="slidenum">
              <a:rPr lang="en-IN" smtClean="0"/>
              <a:t>‹#›</a:t>
            </a:fld>
            <a:endParaRPr lang="en-IN"/>
          </a:p>
        </p:txBody>
      </p:sp>
    </p:spTree>
    <p:extLst>
      <p:ext uri="{BB962C8B-B14F-4D97-AF65-F5344CB8AC3E}">
        <p14:creationId xmlns:p14="http://schemas.microsoft.com/office/powerpoint/2010/main" val="1874728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a:extLst>
            <a:ext uri="{FF2B5EF4-FFF2-40B4-BE49-F238E27FC236}">
              <a16:creationId xmlns:a16="http://schemas.microsoft.com/office/drawing/2014/main" id="{E493AD76-C11D-ACF7-FEC0-C968B83B4231}"/>
            </a:ext>
          </a:extLst>
        </p:cNvPr>
        <p:cNvGrpSpPr/>
        <p:nvPr/>
      </p:nvGrpSpPr>
      <p:grpSpPr>
        <a:xfrm>
          <a:off x="0" y="0"/>
          <a:ext cx="0" cy="0"/>
          <a:chOff x="0" y="0"/>
          <a:chExt cx="0" cy="0"/>
        </a:xfrm>
      </p:grpSpPr>
      <p:sp>
        <p:nvSpPr>
          <p:cNvPr id="107" name="Google Shape;107;p4:notes">
            <a:extLst>
              <a:ext uri="{FF2B5EF4-FFF2-40B4-BE49-F238E27FC236}">
                <a16:creationId xmlns:a16="http://schemas.microsoft.com/office/drawing/2014/main" id="{6324ADCE-63D7-DD19-8698-87CE4ABAAF56}"/>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 name="Google Shape;108;p4:notes">
            <a:extLst>
              <a:ext uri="{FF2B5EF4-FFF2-40B4-BE49-F238E27FC236}">
                <a16:creationId xmlns:a16="http://schemas.microsoft.com/office/drawing/2014/main" id="{13505804-02E6-97F6-53AB-26C90953211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63517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a:extLst>
            <a:ext uri="{FF2B5EF4-FFF2-40B4-BE49-F238E27FC236}">
              <a16:creationId xmlns:a16="http://schemas.microsoft.com/office/drawing/2014/main" id="{B3B1DC53-1220-15AB-6A7B-DA3C4823B41B}"/>
            </a:ext>
          </a:extLst>
        </p:cNvPr>
        <p:cNvGrpSpPr/>
        <p:nvPr/>
      </p:nvGrpSpPr>
      <p:grpSpPr>
        <a:xfrm>
          <a:off x="0" y="0"/>
          <a:ext cx="0" cy="0"/>
          <a:chOff x="0" y="0"/>
          <a:chExt cx="0" cy="0"/>
        </a:xfrm>
      </p:grpSpPr>
      <p:sp>
        <p:nvSpPr>
          <p:cNvPr id="107" name="Google Shape;107;p4:notes">
            <a:extLst>
              <a:ext uri="{FF2B5EF4-FFF2-40B4-BE49-F238E27FC236}">
                <a16:creationId xmlns:a16="http://schemas.microsoft.com/office/drawing/2014/main" id="{0591968C-C7C8-3E45-C0E7-E8C1213F23B8}"/>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 name="Google Shape;108;p4:notes">
            <a:extLst>
              <a:ext uri="{FF2B5EF4-FFF2-40B4-BE49-F238E27FC236}">
                <a16:creationId xmlns:a16="http://schemas.microsoft.com/office/drawing/2014/main" id="{0BE40E12-29DF-8DA7-04BE-9BDCC3580D0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154668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6591B-173C-B7EF-7B76-4D7A1BFD540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1AFA090-09FC-0646-AE63-72EA68A5DF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3F6DFEC-052C-E1AC-D268-FD907CA4CB5B}"/>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5" name="Footer Placeholder 4">
            <a:extLst>
              <a:ext uri="{FF2B5EF4-FFF2-40B4-BE49-F238E27FC236}">
                <a16:creationId xmlns:a16="http://schemas.microsoft.com/office/drawing/2014/main" id="{F734A18A-2109-DD4D-EFA9-976DC4CD8DA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3D8FAF6-47F8-B4DF-A162-D51DA30C892D}"/>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1212626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C1C0C-94BB-3DFC-89D2-6BD73119C5C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A337027-5573-003F-45B5-FBE36FD51E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5325E04-7A8D-8A78-EE88-092CE0403E34}"/>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5" name="Footer Placeholder 4">
            <a:extLst>
              <a:ext uri="{FF2B5EF4-FFF2-40B4-BE49-F238E27FC236}">
                <a16:creationId xmlns:a16="http://schemas.microsoft.com/office/drawing/2014/main" id="{B5F95D1E-982D-BFB6-4F5E-14474E6407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652A31-4C4C-69F1-9F88-7752CE44CB9F}"/>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3058201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A21199-49F2-B559-4855-B741B20BB32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F96337A-F407-1266-FBC4-9348FA854D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067004C-D8FC-34C1-B9A8-53DE155827D5}"/>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5" name="Footer Placeholder 4">
            <a:extLst>
              <a:ext uri="{FF2B5EF4-FFF2-40B4-BE49-F238E27FC236}">
                <a16:creationId xmlns:a16="http://schemas.microsoft.com/office/drawing/2014/main" id="{BF47192E-AB55-DAD4-CEC7-6C2E07A49C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410AACF-7829-2E0A-C74E-18FFF5676890}"/>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14078740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6B8F9-9241-82FC-9D73-F9E1E8406BA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4F6E1EE-D7A4-9507-1937-AEE2F22BA3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CAEDF1-B1E5-7871-F80E-4AC9D80368E2}"/>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5" name="Footer Placeholder 4">
            <a:extLst>
              <a:ext uri="{FF2B5EF4-FFF2-40B4-BE49-F238E27FC236}">
                <a16:creationId xmlns:a16="http://schemas.microsoft.com/office/drawing/2014/main" id="{9B4C2F84-3CBB-2C31-085E-F2AF6F83EA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DE0C2A-75D2-549A-0E90-738280A80487}"/>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3358346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887B4-EBA2-9706-F21C-21193D148C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15C513A-10CB-737C-DEF0-3024427A5CD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922769-30DA-3F5D-7119-86D057F9795F}"/>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5" name="Footer Placeholder 4">
            <a:extLst>
              <a:ext uri="{FF2B5EF4-FFF2-40B4-BE49-F238E27FC236}">
                <a16:creationId xmlns:a16="http://schemas.microsoft.com/office/drawing/2014/main" id="{6B67A368-5BD1-49C2-6306-E3B1B47AAD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50650F-AC2B-9BC3-123C-1B5E09387BF3}"/>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2278206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F76BF-08CF-752B-946E-77A4E99E3AD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4FBAEFA-1920-E1EE-D12E-013A339FBE1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7D5ABEA-094D-6789-C8F1-3E58655612B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24C061D-1A03-69F0-C4DB-002C97E8B9FC}"/>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6" name="Footer Placeholder 5">
            <a:extLst>
              <a:ext uri="{FF2B5EF4-FFF2-40B4-BE49-F238E27FC236}">
                <a16:creationId xmlns:a16="http://schemas.microsoft.com/office/drawing/2014/main" id="{038023DD-F475-B337-BC5E-A299626E355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D34CA8-7E80-6682-165E-0D53440175C2}"/>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2931849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3E718-579E-4E0C-8603-157129BEC60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BDBC7EC-519C-CBCD-8413-D3754EF311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9338D4-AE12-6F0A-3D9A-D177407583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C2D242A-2A2E-320B-8F0D-A491CF65B4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6135F9-9F6B-47D1-0CDA-4FED7C2177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218E030-7A87-2DE2-BC16-1DB6894D816E}"/>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8" name="Footer Placeholder 7">
            <a:extLst>
              <a:ext uri="{FF2B5EF4-FFF2-40B4-BE49-F238E27FC236}">
                <a16:creationId xmlns:a16="http://schemas.microsoft.com/office/drawing/2014/main" id="{C5B85000-5A6D-A2A1-C68B-9E34811618B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3A04281-AD7E-1FFB-E08B-FF7F9E6DACCC}"/>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2711242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AAE95-5DFE-4417-9AE8-E877AE50ABB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3FD4B6B-90D0-FBBF-FD4E-8EFFF417632C}"/>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4" name="Footer Placeholder 3">
            <a:extLst>
              <a:ext uri="{FF2B5EF4-FFF2-40B4-BE49-F238E27FC236}">
                <a16:creationId xmlns:a16="http://schemas.microsoft.com/office/drawing/2014/main" id="{CF4C77A7-3F36-053E-0377-DBD38BAB75C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AEA6CDA-6531-E910-75B5-16C9441B4ABC}"/>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1473011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CDA67F-46E9-D34B-6A41-D7B18511DBB9}"/>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3" name="Footer Placeholder 2">
            <a:extLst>
              <a:ext uri="{FF2B5EF4-FFF2-40B4-BE49-F238E27FC236}">
                <a16:creationId xmlns:a16="http://schemas.microsoft.com/office/drawing/2014/main" id="{5947E837-ED2D-680D-3F4E-F97AEBF71B7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12C20BC-3CDF-C7A4-7ADC-CF1E42F7EC51}"/>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2951789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BF5A7-A6B3-F3BD-E3F1-108804E79A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AC54CD7-1816-5272-9ACB-4BBFBC51A9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FFDE510-8767-59DF-6AE7-94FFB122D6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A5466D-9255-6B62-191B-599B4EA7023F}"/>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6" name="Footer Placeholder 5">
            <a:extLst>
              <a:ext uri="{FF2B5EF4-FFF2-40B4-BE49-F238E27FC236}">
                <a16:creationId xmlns:a16="http://schemas.microsoft.com/office/drawing/2014/main" id="{DC746FED-EEFE-A4EE-5074-54456A1B85F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35439C7-A636-2663-B97E-F5D7667C4EDC}"/>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40370379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D7500-7690-5371-3216-AD4A68DA07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0127924-9A84-8F5E-17B1-D9CB764C771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EA9DAD2-29C9-FBD3-4797-273F77B996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8DED66-597B-9E0C-1211-5A180B76A3B1}"/>
              </a:ext>
            </a:extLst>
          </p:cNvPr>
          <p:cNvSpPr>
            <a:spLocks noGrp="1"/>
          </p:cNvSpPr>
          <p:nvPr>
            <p:ph type="dt" sz="half" idx="10"/>
          </p:nvPr>
        </p:nvSpPr>
        <p:spPr/>
        <p:txBody>
          <a:bodyPr/>
          <a:lstStyle/>
          <a:p>
            <a:fld id="{DB7C02A0-1EB6-4B91-85B7-C954CEF26F3A}" type="datetimeFigureOut">
              <a:rPr lang="en-IN" smtClean="0"/>
              <a:t>18-04-2025</a:t>
            </a:fld>
            <a:endParaRPr lang="en-IN"/>
          </a:p>
        </p:txBody>
      </p:sp>
      <p:sp>
        <p:nvSpPr>
          <p:cNvPr id="6" name="Footer Placeholder 5">
            <a:extLst>
              <a:ext uri="{FF2B5EF4-FFF2-40B4-BE49-F238E27FC236}">
                <a16:creationId xmlns:a16="http://schemas.microsoft.com/office/drawing/2014/main" id="{AE1D606A-3806-E7EC-1E94-BD9E506AEF5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D5AE281-4E0A-5883-BCCE-FB6541365C5E}"/>
              </a:ext>
            </a:extLst>
          </p:cNvPr>
          <p:cNvSpPr>
            <a:spLocks noGrp="1"/>
          </p:cNvSpPr>
          <p:nvPr>
            <p:ph type="sldNum" sz="quarter" idx="12"/>
          </p:nvPr>
        </p:nvSpPr>
        <p:spPr/>
        <p:txBody>
          <a:bodyPr/>
          <a:lstStyle/>
          <a:p>
            <a:fld id="{CDA5432E-FF29-4C27-B557-E27DCA83C8B7}" type="slidenum">
              <a:rPr lang="en-IN" smtClean="0"/>
              <a:t>‹#›</a:t>
            </a:fld>
            <a:endParaRPr lang="en-IN"/>
          </a:p>
        </p:txBody>
      </p:sp>
    </p:spTree>
    <p:extLst>
      <p:ext uri="{BB962C8B-B14F-4D97-AF65-F5344CB8AC3E}">
        <p14:creationId xmlns:p14="http://schemas.microsoft.com/office/powerpoint/2010/main" val="2649212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FB0ABB-6121-E7B5-9206-C94E5D7CEE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8A5E476-3AAB-59BA-452E-BE8FC73A74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93C3EAA-4BEE-1E43-42FB-B74D56BFF4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B7C02A0-1EB6-4B91-85B7-C954CEF26F3A}" type="datetimeFigureOut">
              <a:rPr lang="en-IN" smtClean="0"/>
              <a:t>18-04-2025</a:t>
            </a:fld>
            <a:endParaRPr lang="en-IN"/>
          </a:p>
        </p:txBody>
      </p:sp>
      <p:sp>
        <p:nvSpPr>
          <p:cNvPr id="5" name="Footer Placeholder 4">
            <a:extLst>
              <a:ext uri="{FF2B5EF4-FFF2-40B4-BE49-F238E27FC236}">
                <a16:creationId xmlns:a16="http://schemas.microsoft.com/office/drawing/2014/main" id="{2E31372F-C407-F5F0-0A10-3F4924CD4A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6EA019D5-9E93-4900-631F-D4846621F7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DA5432E-FF29-4C27-B557-E27DCA83C8B7}" type="slidenum">
              <a:rPr lang="en-IN" smtClean="0"/>
              <a:t>‹#›</a:t>
            </a:fld>
            <a:endParaRPr lang="en-IN"/>
          </a:p>
        </p:txBody>
      </p:sp>
    </p:spTree>
    <p:extLst>
      <p:ext uri="{BB962C8B-B14F-4D97-AF65-F5344CB8AC3E}">
        <p14:creationId xmlns:p14="http://schemas.microsoft.com/office/powerpoint/2010/main" val="7064917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Shreyansh9878/Fake-New-Detection.git"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ieeexplore.ieee.org/document/10262169"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ieeexplore.ieee.org/document/10262169"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Shreyansh9878/Fake-New-Detection.git"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FA2E4-92B3-0F4C-317A-B40409B429B0}"/>
              </a:ext>
            </a:extLst>
          </p:cNvPr>
          <p:cNvSpPr>
            <a:spLocks noGrp="1"/>
          </p:cNvSpPr>
          <p:nvPr>
            <p:ph type="ctrTitle"/>
          </p:nvPr>
        </p:nvSpPr>
        <p:spPr>
          <a:xfrm>
            <a:off x="1524000" y="137081"/>
            <a:ext cx="9144000" cy="890735"/>
          </a:xfrm>
        </p:spPr>
        <p:txBody>
          <a:bodyPr>
            <a:normAutofit fontScale="90000"/>
          </a:bodyPr>
          <a:lstStyle/>
          <a:p>
            <a:r>
              <a:rPr lang="en-US" sz="6000" kern="1200" dirty="0">
                <a:solidFill>
                  <a:schemeClr val="tx1"/>
                </a:solidFill>
                <a:latin typeface="+mj-lt"/>
                <a:ea typeface="+mj-ea"/>
                <a:cs typeface="+mj-cs"/>
              </a:rPr>
              <a:t>DSA Project</a:t>
            </a:r>
            <a:endParaRPr lang="en-IN" dirty="0"/>
          </a:p>
        </p:txBody>
      </p:sp>
      <p:sp>
        <p:nvSpPr>
          <p:cNvPr id="3" name="Subtitle 2">
            <a:extLst>
              <a:ext uri="{FF2B5EF4-FFF2-40B4-BE49-F238E27FC236}">
                <a16:creationId xmlns:a16="http://schemas.microsoft.com/office/drawing/2014/main" id="{83AD0958-7BB0-6F1E-8E07-904057F10453}"/>
              </a:ext>
            </a:extLst>
          </p:cNvPr>
          <p:cNvSpPr>
            <a:spLocks noGrp="1"/>
          </p:cNvSpPr>
          <p:nvPr>
            <p:ph type="subTitle" idx="1"/>
          </p:nvPr>
        </p:nvSpPr>
        <p:spPr>
          <a:xfrm>
            <a:off x="595423" y="1290084"/>
            <a:ext cx="11341396" cy="5355265"/>
          </a:xfrm>
        </p:spPr>
        <p:txBody>
          <a:bodyPr>
            <a:normAutofit fontScale="92500" lnSpcReduction="10000"/>
          </a:bodyPr>
          <a:lstStyle/>
          <a:p>
            <a:pPr algn="l"/>
            <a:r>
              <a:rPr lang="en-US" b="1" dirty="0"/>
              <a:t>Project Title:</a:t>
            </a:r>
            <a:r>
              <a:rPr lang="en-US" dirty="0"/>
              <a:t> News Trust Model</a:t>
            </a:r>
          </a:p>
          <a:p>
            <a:pPr algn="l"/>
            <a:r>
              <a:rPr lang="en-US" b="1" dirty="0"/>
              <a:t>Course Details:</a:t>
            </a:r>
            <a:r>
              <a:rPr lang="en-US" dirty="0"/>
              <a:t> </a:t>
            </a:r>
          </a:p>
          <a:p>
            <a:pPr algn="l"/>
            <a:r>
              <a:rPr lang="en-US" dirty="0"/>
              <a:t>	CSL2020, Data Structures and Algorithms</a:t>
            </a:r>
          </a:p>
          <a:p>
            <a:pPr algn="l"/>
            <a:r>
              <a:rPr lang="en-US" dirty="0"/>
              <a:t>	</a:t>
            </a:r>
            <a:r>
              <a:rPr lang="en-US" b="1" dirty="0"/>
              <a:t>Professor:</a:t>
            </a:r>
            <a:r>
              <a:rPr lang="en-US" dirty="0"/>
              <a:t> Dr. </a:t>
            </a:r>
            <a:r>
              <a:rPr lang="en-US" dirty="0" err="1"/>
              <a:t>Suchetana</a:t>
            </a:r>
            <a:r>
              <a:rPr lang="en-US" dirty="0"/>
              <a:t> Chakraborty</a:t>
            </a:r>
          </a:p>
          <a:p>
            <a:pPr algn="l"/>
            <a:endParaRPr lang="en-US" b="1" dirty="0"/>
          </a:p>
          <a:p>
            <a:pPr algn="l"/>
            <a:r>
              <a:rPr lang="en-US" b="1" dirty="0"/>
              <a:t>Mentor TA:</a:t>
            </a:r>
            <a:r>
              <a:rPr lang="en-US" dirty="0"/>
              <a:t> Anshul Jain (M24CSA002)</a:t>
            </a:r>
          </a:p>
          <a:p>
            <a:pPr algn="l"/>
            <a:endParaRPr lang="en-US" dirty="0"/>
          </a:p>
          <a:p>
            <a:pPr algn="l"/>
            <a:r>
              <a:rPr lang="en-US" b="1" dirty="0"/>
              <a:t>Team Members:</a:t>
            </a:r>
            <a:r>
              <a:rPr lang="en-US" dirty="0"/>
              <a:t> </a:t>
            </a:r>
          </a:p>
          <a:p>
            <a:pPr marL="228600" lvl="1" algn="l"/>
            <a:r>
              <a:rPr lang="en-US" sz="2400" dirty="0"/>
              <a:t>Shreyansh Agarwal (B23PH1024)</a:t>
            </a:r>
          </a:p>
          <a:p>
            <a:pPr marL="228600" lvl="1" algn="l"/>
            <a:r>
              <a:rPr lang="en-US" sz="2400" dirty="0"/>
              <a:t>Malav Parekh (B23ME1029)</a:t>
            </a:r>
          </a:p>
          <a:p>
            <a:pPr marL="228600" lvl="1" algn="l"/>
            <a:r>
              <a:rPr lang="en-US" sz="2400" dirty="0"/>
              <a:t>Kumar Harsh (B23BB1025)</a:t>
            </a:r>
          </a:p>
          <a:p>
            <a:pPr marL="228600" lvl="1" algn="l"/>
            <a:r>
              <a:rPr lang="en-US" sz="2400" dirty="0"/>
              <a:t>Ishan Rajpurohit (B23CH1019)</a:t>
            </a:r>
          </a:p>
          <a:p>
            <a:pPr algn="l"/>
            <a:endParaRPr lang="en-US" dirty="0"/>
          </a:p>
          <a:p>
            <a:pPr algn="l"/>
            <a:r>
              <a:rPr lang="en-US" b="1" dirty="0" err="1"/>
              <a:t>Github</a:t>
            </a:r>
            <a:r>
              <a:rPr lang="en-US" b="1" dirty="0"/>
              <a:t> Repo: </a:t>
            </a:r>
            <a:r>
              <a:rPr lang="en-US" b="1" dirty="0">
                <a:hlinkClick r:id="rId2"/>
              </a:rPr>
              <a:t>https://github.com/Shreyansh9878/Fake-New-Detection.git</a:t>
            </a:r>
            <a:endParaRPr lang="en-US" dirty="0"/>
          </a:p>
          <a:p>
            <a:endParaRPr lang="en-IN" sz="3600" dirty="0"/>
          </a:p>
        </p:txBody>
      </p:sp>
    </p:spTree>
    <p:extLst>
      <p:ext uri="{BB962C8B-B14F-4D97-AF65-F5344CB8AC3E}">
        <p14:creationId xmlns:p14="http://schemas.microsoft.com/office/powerpoint/2010/main" val="39615456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2792D-C072-01B9-33A4-3ABA960ECC6E}"/>
              </a:ext>
            </a:extLst>
          </p:cNvPr>
          <p:cNvSpPr>
            <a:spLocks noGrp="1"/>
          </p:cNvSpPr>
          <p:nvPr>
            <p:ph type="title"/>
          </p:nvPr>
        </p:nvSpPr>
        <p:spPr>
          <a:xfrm>
            <a:off x="838200" y="202097"/>
            <a:ext cx="10515600" cy="1325563"/>
          </a:xfrm>
        </p:spPr>
        <p:txBody>
          <a:bodyPr/>
          <a:lstStyle/>
          <a:p>
            <a:r>
              <a:rPr lang="en-US" b="1" kern="1200" dirty="0">
                <a:solidFill>
                  <a:schemeClr val="tx1"/>
                </a:solidFill>
                <a:latin typeface="+mj-lt"/>
                <a:ea typeface="+mj-ea"/>
                <a:cs typeface="+mj-cs"/>
              </a:rPr>
              <a:t>💡 Explanation of Solution </a:t>
            </a:r>
            <a:br>
              <a:rPr lang="en-US" b="1" kern="1200" dirty="0">
                <a:solidFill>
                  <a:schemeClr val="tx1"/>
                </a:solidFill>
                <a:latin typeface="+mj-lt"/>
                <a:ea typeface="+mj-ea"/>
                <a:cs typeface="+mj-cs"/>
              </a:rPr>
            </a:br>
            <a:r>
              <a:rPr lang="en-US" b="1" kern="1200" dirty="0">
                <a:solidFill>
                  <a:schemeClr val="tx1"/>
                </a:solidFill>
                <a:latin typeface="+mj-lt"/>
                <a:ea typeface="+mj-ea"/>
                <a:cs typeface="+mj-cs"/>
              </a:rPr>
              <a:t>[Play Video]</a:t>
            </a:r>
            <a:endParaRPr lang="en-IN" dirty="0"/>
          </a:p>
        </p:txBody>
      </p:sp>
      <p:pic>
        <p:nvPicPr>
          <p:cNvPr id="4" name="dsa explaination">
            <a:hlinkClick r:id="" action="ppaction://media"/>
            <a:extLst>
              <a:ext uri="{FF2B5EF4-FFF2-40B4-BE49-F238E27FC236}">
                <a16:creationId xmlns:a16="http://schemas.microsoft.com/office/drawing/2014/main" id="{9DE07EDA-CD3D-1D38-22CF-138E07E3FA9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30270" y="1468930"/>
            <a:ext cx="8931459" cy="5023945"/>
          </a:xfrm>
          <a:prstGeom prst="rect">
            <a:avLst/>
          </a:prstGeom>
        </p:spPr>
      </p:pic>
    </p:spTree>
    <p:extLst>
      <p:ext uri="{BB962C8B-B14F-4D97-AF65-F5344CB8AC3E}">
        <p14:creationId xmlns:p14="http://schemas.microsoft.com/office/powerpoint/2010/main" val="1014402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7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EC3EF-1BB9-0A44-DD62-D6FC8DBC4B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B550499-5C11-7970-E3E0-624DCFCDF47E}"/>
              </a:ext>
            </a:extLst>
          </p:cNvPr>
          <p:cNvSpPr>
            <a:spLocks noGrp="1"/>
          </p:cNvSpPr>
          <p:nvPr>
            <p:ph type="title"/>
          </p:nvPr>
        </p:nvSpPr>
        <p:spPr>
          <a:xfrm>
            <a:off x="838200" y="202097"/>
            <a:ext cx="10515600" cy="1325563"/>
          </a:xfrm>
        </p:spPr>
        <p:txBody>
          <a:bodyPr/>
          <a:lstStyle/>
          <a:p>
            <a:r>
              <a:rPr lang="en-US" b="1" kern="1200" dirty="0">
                <a:solidFill>
                  <a:schemeClr val="tx1"/>
                </a:solidFill>
                <a:latin typeface="+mj-lt"/>
                <a:ea typeface="+mj-ea"/>
                <a:cs typeface="+mj-cs"/>
              </a:rPr>
              <a:t>💡 Example Walkthrough of Solution </a:t>
            </a:r>
            <a:br>
              <a:rPr lang="en-US" b="1" kern="1200" dirty="0">
                <a:solidFill>
                  <a:schemeClr val="tx1"/>
                </a:solidFill>
                <a:latin typeface="+mj-lt"/>
                <a:ea typeface="+mj-ea"/>
                <a:cs typeface="+mj-cs"/>
              </a:rPr>
            </a:br>
            <a:r>
              <a:rPr lang="en-US" b="1" kern="1200" dirty="0">
                <a:solidFill>
                  <a:schemeClr val="tx1"/>
                </a:solidFill>
                <a:latin typeface="+mj-lt"/>
                <a:ea typeface="+mj-ea"/>
                <a:cs typeface="+mj-cs"/>
              </a:rPr>
              <a:t>[Play Video]</a:t>
            </a:r>
            <a:endParaRPr lang="en-IN" dirty="0"/>
          </a:p>
        </p:txBody>
      </p:sp>
      <p:pic>
        <p:nvPicPr>
          <p:cNvPr id="3" name="Live Walkthrough">
            <a:hlinkClick r:id="" action="ppaction://media"/>
            <a:extLst>
              <a:ext uri="{FF2B5EF4-FFF2-40B4-BE49-F238E27FC236}">
                <a16:creationId xmlns:a16="http://schemas.microsoft.com/office/drawing/2014/main" id="{1090356F-5831-EF91-5741-EB76BA1F4AA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01073" y="1605036"/>
            <a:ext cx="9189854" cy="5178535"/>
          </a:xfrm>
          <a:prstGeom prst="rect">
            <a:avLst/>
          </a:prstGeom>
        </p:spPr>
      </p:pic>
    </p:spTree>
    <p:extLst>
      <p:ext uri="{BB962C8B-B14F-4D97-AF65-F5344CB8AC3E}">
        <p14:creationId xmlns:p14="http://schemas.microsoft.com/office/powerpoint/2010/main" val="1859797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8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64E95-3C0F-B831-CD93-347D814AD074}"/>
              </a:ext>
            </a:extLst>
          </p:cNvPr>
          <p:cNvSpPr>
            <a:spLocks noGrp="1"/>
          </p:cNvSpPr>
          <p:nvPr>
            <p:ph type="title"/>
          </p:nvPr>
        </p:nvSpPr>
        <p:spPr/>
        <p:txBody>
          <a:bodyPr/>
          <a:lstStyle/>
          <a:p>
            <a:r>
              <a:rPr lang="en-IN" b="1" dirty="0"/>
              <a:t>✅ Highlights &amp; Results</a:t>
            </a:r>
            <a:endParaRPr lang="en-IN" dirty="0"/>
          </a:p>
        </p:txBody>
      </p:sp>
      <p:sp>
        <p:nvSpPr>
          <p:cNvPr id="3" name="Content Placeholder 2">
            <a:extLst>
              <a:ext uri="{FF2B5EF4-FFF2-40B4-BE49-F238E27FC236}">
                <a16:creationId xmlns:a16="http://schemas.microsoft.com/office/drawing/2014/main" id="{A246159A-403F-2A67-9107-293C08EF2719}"/>
              </a:ext>
            </a:extLst>
          </p:cNvPr>
          <p:cNvSpPr>
            <a:spLocks noGrp="1"/>
          </p:cNvSpPr>
          <p:nvPr>
            <p:ph idx="1"/>
          </p:nvPr>
        </p:nvSpPr>
        <p:spPr>
          <a:xfrm>
            <a:off x="391632" y="1811448"/>
            <a:ext cx="6604591" cy="4351338"/>
          </a:xfrm>
        </p:spPr>
        <p:txBody>
          <a:bodyPr>
            <a:normAutofit fontScale="92500"/>
          </a:bodyPr>
          <a:lstStyle/>
          <a:p>
            <a:r>
              <a:rPr lang="en-US" sz="2400" dirty="0"/>
              <a:t>Successfully created a graph-based trust evaluation system.</a:t>
            </a:r>
          </a:p>
          <a:p>
            <a:r>
              <a:rPr lang="en-US" sz="2400" dirty="0"/>
              <a:t>Can process a news URL and find trust-related links, even without citations.</a:t>
            </a:r>
          </a:p>
          <a:p>
            <a:r>
              <a:rPr lang="en-US" sz="2400" dirty="0"/>
              <a:t>Demonstrated ability to:</a:t>
            </a:r>
          </a:p>
          <a:p>
            <a:pPr marL="971550" lvl="1" indent="-514350">
              <a:buFont typeface="+mj-lt"/>
              <a:buAutoNum type="arabicPeriod"/>
            </a:pPr>
            <a:r>
              <a:rPr lang="en-US" dirty="0"/>
              <a:t>Detect similar news coverage across sources.</a:t>
            </a:r>
          </a:p>
          <a:p>
            <a:pPr marL="971550" lvl="1" indent="-514350">
              <a:buFont typeface="+mj-lt"/>
              <a:buAutoNum type="arabicPeriod"/>
            </a:pPr>
            <a:r>
              <a:rPr lang="en-US" dirty="0"/>
              <a:t>Assign and propagate trust scores using PageRank.</a:t>
            </a:r>
          </a:p>
          <a:p>
            <a:pPr marL="971550" lvl="1" indent="-514350">
              <a:buFont typeface="+mj-lt"/>
              <a:buAutoNum type="arabicPeriod"/>
            </a:pPr>
            <a:r>
              <a:rPr lang="en-US" dirty="0"/>
              <a:t>Visualize trust connections and weak links.</a:t>
            </a:r>
          </a:p>
          <a:p>
            <a:r>
              <a:rPr lang="en-US" sz="2400" dirty="0"/>
              <a:t>Helps identify potential misinformation or isolated/unverified reporting.</a:t>
            </a:r>
          </a:p>
        </p:txBody>
      </p:sp>
      <p:pic>
        <p:nvPicPr>
          <p:cNvPr id="5" name="Picture 4" descr="A screenshot of a computer&#10;&#10;AI-generated content may be incorrect.">
            <a:extLst>
              <a:ext uri="{FF2B5EF4-FFF2-40B4-BE49-F238E27FC236}">
                <a16:creationId xmlns:a16="http://schemas.microsoft.com/office/drawing/2014/main" id="{74C289D6-9C84-CF1D-E87A-1305D1CC23BE}"/>
              </a:ext>
            </a:extLst>
          </p:cNvPr>
          <p:cNvPicPr>
            <a:picLocks noChangeAspect="1"/>
          </p:cNvPicPr>
          <p:nvPr/>
        </p:nvPicPr>
        <p:blipFill>
          <a:blip r:embed="rId2"/>
          <a:srcRect t="36237" r="58848" b="15161"/>
          <a:stretch/>
        </p:blipFill>
        <p:spPr>
          <a:xfrm>
            <a:off x="6849057" y="1902602"/>
            <a:ext cx="5242025" cy="3869455"/>
          </a:xfrm>
          <a:prstGeom prst="rect">
            <a:avLst/>
          </a:prstGeom>
        </p:spPr>
      </p:pic>
    </p:spTree>
    <p:extLst>
      <p:ext uri="{BB962C8B-B14F-4D97-AF65-F5344CB8AC3E}">
        <p14:creationId xmlns:p14="http://schemas.microsoft.com/office/powerpoint/2010/main" val="1110004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D4B32-A0D3-77E9-A630-9091651336E0}"/>
              </a:ext>
            </a:extLst>
          </p:cNvPr>
          <p:cNvSpPr>
            <a:spLocks noGrp="1"/>
          </p:cNvSpPr>
          <p:nvPr>
            <p:ph type="title"/>
          </p:nvPr>
        </p:nvSpPr>
        <p:spPr>
          <a:xfrm>
            <a:off x="838200" y="18255"/>
            <a:ext cx="10515600" cy="1325563"/>
          </a:xfrm>
        </p:spPr>
        <p:txBody>
          <a:bodyPr/>
          <a:lstStyle/>
          <a:p>
            <a:r>
              <a:rPr lang="en-IN" b="1" dirty="0"/>
              <a:t>⚠️ Drawbacks of Current Model</a:t>
            </a:r>
            <a:endParaRPr lang="en-IN" dirty="0"/>
          </a:p>
        </p:txBody>
      </p:sp>
      <p:sp>
        <p:nvSpPr>
          <p:cNvPr id="3" name="Content Placeholder 2">
            <a:extLst>
              <a:ext uri="{FF2B5EF4-FFF2-40B4-BE49-F238E27FC236}">
                <a16:creationId xmlns:a16="http://schemas.microsoft.com/office/drawing/2014/main" id="{ACF5FEC2-BFE6-E3CE-0DEB-2FF89CCB7F66}"/>
              </a:ext>
            </a:extLst>
          </p:cNvPr>
          <p:cNvSpPr>
            <a:spLocks noGrp="1"/>
          </p:cNvSpPr>
          <p:nvPr>
            <p:ph idx="1"/>
          </p:nvPr>
        </p:nvSpPr>
        <p:spPr>
          <a:xfrm>
            <a:off x="838200" y="1155404"/>
            <a:ext cx="10515600" cy="5550195"/>
          </a:xfrm>
        </p:spPr>
        <p:txBody>
          <a:bodyPr>
            <a:normAutofit lnSpcReduction="10000"/>
          </a:bodyPr>
          <a:lstStyle/>
          <a:p>
            <a:pPr>
              <a:spcBef>
                <a:spcPts val="600"/>
              </a:spcBef>
            </a:pPr>
            <a:r>
              <a:rPr lang="en-US" sz="2400" b="1" dirty="0"/>
              <a:t>Reliance on Site Reputation Dataset:</a:t>
            </a:r>
          </a:p>
          <a:p>
            <a:pPr lvl="1">
              <a:spcBef>
                <a:spcPts val="600"/>
              </a:spcBef>
            </a:pPr>
            <a:r>
              <a:rPr lang="en-US" dirty="0"/>
              <a:t>Initial trust score depends on a predefined list (e.g., data.csv). The </a:t>
            </a:r>
            <a:r>
              <a:rPr lang="en-US" b="1" dirty="0"/>
              <a:t>dataset is custom created by us</a:t>
            </a:r>
            <a:r>
              <a:rPr lang="en-US" dirty="0"/>
              <a:t> and may not be that accurate.</a:t>
            </a:r>
          </a:p>
          <a:p>
            <a:pPr>
              <a:spcBef>
                <a:spcPts val="600"/>
              </a:spcBef>
            </a:pPr>
            <a:r>
              <a:rPr lang="en-US" sz="2400" b="1" dirty="0"/>
              <a:t>No Semantic Understanding (Yet):</a:t>
            </a:r>
          </a:p>
          <a:p>
            <a:pPr lvl="1">
              <a:spcBef>
                <a:spcPts val="600"/>
              </a:spcBef>
            </a:pPr>
            <a:r>
              <a:rPr lang="en-US" dirty="0"/>
              <a:t>Keyword-based similarity (e.g., Trie) doesn’t fully capture meaning. Paraphrased content might be missed. </a:t>
            </a:r>
          </a:p>
          <a:p>
            <a:pPr lvl="1">
              <a:spcBef>
                <a:spcPts val="600"/>
              </a:spcBef>
            </a:pPr>
            <a:r>
              <a:rPr lang="en-US" b="1" dirty="0"/>
              <a:t>Sentiment</a:t>
            </a:r>
            <a:r>
              <a:rPr lang="en-US" dirty="0"/>
              <a:t> of the contents are not captured.</a:t>
            </a:r>
          </a:p>
          <a:p>
            <a:pPr>
              <a:spcBef>
                <a:spcPts val="600"/>
              </a:spcBef>
            </a:pPr>
            <a:r>
              <a:rPr lang="en-US" sz="2400" b="1" dirty="0"/>
              <a:t>Scalability Concerns:</a:t>
            </a:r>
          </a:p>
          <a:p>
            <a:pPr lvl="1">
              <a:spcBef>
                <a:spcPts val="600"/>
              </a:spcBef>
            </a:pPr>
            <a:r>
              <a:rPr lang="en-US" dirty="0"/>
              <a:t>Real-time scraping and graph expansion may become resource-intensive as the number of articles grows.</a:t>
            </a:r>
          </a:p>
          <a:p>
            <a:pPr>
              <a:spcBef>
                <a:spcPts val="600"/>
              </a:spcBef>
            </a:pPr>
            <a:r>
              <a:rPr lang="en-US" sz="2400" b="1" dirty="0"/>
              <a:t>Citation Absence Challenges:</a:t>
            </a:r>
          </a:p>
          <a:p>
            <a:pPr lvl="1">
              <a:spcBef>
                <a:spcPts val="600"/>
              </a:spcBef>
            </a:pPr>
            <a:r>
              <a:rPr lang="en-US" dirty="0"/>
              <a:t>In cases where no citations exist, similarity search might not always find relevant articles, leading to gaps in trust estimation.</a:t>
            </a:r>
          </a:p>
          <a:p>
            <a:pPr>
              <a:spcBef>
                <a:spcPts val="600"/>
              </a:spcBef>
            </a:pPr>
            <a:r>
              <a:rPr lang="en-US" sz="2400" b="1" dirty="0"/>
              <a:t>Dynamic Content &amp; Paywalls:</a:t>
            </a:r>
          </a:p>
          <a:p>
            <a:pPr lvl="1">
              <a:spcBef>
                <a:spcPts val="600"/>
              </a:spcBef>
            </a:pPr>
            <a:r>
              <a:rPr lang="en-US" dirty="0"/>
              <a:t>Some news sites have dynamic or restricted content or restricted web scraping measures, making automated scraping unreliable or difficult.</a:t>
            </a:r>
          </a:p>
        </p:txBody>
      </p:sp>
    </p:spTree>
    <p:extLst>
      <p:ext uri="{BB962C8B-B14F-4D97-AF65-F5344CB8AC3E}">
        <p14:creationId xmlns:p14="http://schemas.microsoft.com/office/powerpoint/2010/main" val="3851770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CDDED-E6E1-5EA0-3516-5890054D1114}"/>
              </a:ext>
            </a:extLst>
          </p:cNvPr>
          <p:cNvSpPr>
            <a:spLocks noGrp="1"/>
          </p:cNvSpPr>
          <p:nvPr>
            <p:ph type="title"/>
          </p:nvPr>
        </p:nvSpPr>
        <p:spPr>
          <a:xfrm>
            <a:off x="838200" y="0"/>
            <a:ext cx="10515600" cy="1325563"/>
          </a:xfrm>
        </p:spPr>
        <p:txBody>
          <a:bodyPr/>
          <a:lstStyle/>
          <a:p>
            <a:r>
              <a:rPr lang="en-IN" b="1" dirty="0"/>
              <a:t>🚀 Future Improvements</a:t>
            </a:r>
          </a:p>
        </p:txBody>
      </p:sp>
      <p:sp>
        <p:nvSpPr>
          <p:cNvPr id="3" name="Content Placeholder 2">
            <a:extLst>
              <a:ext uri="{FF2B5EF4-FFF2-40B4-BE49-F238E27FC236}">
                <a16:creationId xmlns:a16="http://schemas.microsoft.com/office/drawing/2014/main" id="{08AF674C-6DF3-4EB3-96C8-742005236208}"/>
              </a:ext>
            </a:extLst>
          </p:cNvPr>
          <p:cNvSpPr>
            <a:spLocks noGrp="1"/>
          </p:cNvSpPr>
          <p:nvPr>
            <p:ph idx="1"/>
          </p:nvPr>
        </p:nvSpPr>
        <p:spPr>
          <a:xfrm>
            <a:off x="809847" y="1077433"/>
            <a:ext cx="10515600" cy="5720316"/>
          </a:xfrm>
        </p:spPr>
        <p:txBody>
          <a:bodyPr>
            <a:normAutofit fontScale="92500" lnSpcReduction="10000"/>
          </a:bodyPr>
          <a:lstStyle/>
          <a:p>
            <a:pPr>
              <a:lnSpc>
                <a:spcPct val="120000"/>
              </a:lnSpc>
            </a:pPr>
            <a:r>
              <a:rPr lang="en-US" sz="2400" b="1"/>
              <a:t>Use Semantic Embeddings (BERT, SBERT) and Sentiment Analysis:</a:t>
            </a:r>
          </a:p>
          <a:p>
            <a:pPr lvl="1">
              <a:lnSpc>
                <a:spcPct val="120000"/>
              </a:lnSpc>
            </a:pPr>
            <a:r>
              <a:rPr lang="en-US" sz="1800"/>
              <a:t>Enhance similarity detection between articles using sentence-level embeddings for better semantic matching and use sentiment analysis to assign negative weights for anti contents.</a:t>
            </a:r>
          </a:p>
          <a:p>
            <a:pPr>
              <a:lnSpc>
                <a:spcPct val="120000"/>
              </a:lnSpc>
            </a:pPr>
            <a:r>
              <a:rPr lang="en-US" sz="2400" b="1"/>
              <a:t>Dynamic Trust Learning:</a:t>
            </a:r>
          </a:p>
          <a:p>
            <a:pPr lvl="1">
              <a:lnSpc>
                <a:spcPct val="120000"/>
              </a:lnSpc>
            </a:pPr>
            <a:r>
              <a:rPr lang="en-US" sz="1800"/>
              <a:t>Incorporate user feedback, article corrections, or fact-check scores to adjust trust scores over time.</a:t>
            </a:r>
          </a:p>
          <a:p>
            <a:pPr>
              <a:lnSpc>
                <a:spcPct val="120000"/>
              </a:lnSpc>
            </a:pPr>
            <a:r>
              <a:rPr lang="en-US" sz="2400" b="1"/>
              <a:t>Real-Time Trust Feed / Browser Plugin:</a:t>
            </a:r>
          </a:p>
          <a:p>
            <a:pPr lvl="1">
              <a:lnSpc>
                <a:spcPct val="120000"/>
              </a:lnSpc>
            </a:pPr>
            <a:r>
              <a:rPr lang="en-US" sz="1800"/>
              <a:t>Build a lightweight plugin or dashboard to provide live trust scores for articles users are reading.</a:t>
            </a:r>
          </a:p>
          <a:p>
            <a:pPr>
              <a:lnSpc>
                <a:spcPct val="120000"/>
              </a:lnSpc>
            </a:pPr>
            <a:r>
              <a:rPr lang="en-US" sz="2400" b="1"/>
              <a:t>Scalable Backend:</a:t>
            </a:r>
          </a:p>
          <a:p>
            <a:pPr lvl="1">
              <a:lnSpc>
                <a:spcPct val="120000"/>
              </a:lnSpc>
            </a:pPr>
            <a:r>
              <a:rPr lang="en-US" sz="1800"/>
              <a:t>Implement asynchronous scraping and graph databases (e.g., Neo4j) for handling large-scale news networks efficiently.</a:t>
            </a:r>
          </a:p>
          <a:p>
            <a:pPr>
              <a:lnSpc>
                <a:spcPct val="120000"/>
              </a:lnSpc>
            </a:pPr>
            <a:r>
              <a:rPr lang="en-US" sz="2400" b="1"/>
              <a:t>Multilingual Support:</a:t>
            </a:r>
          </a:p>
          <a:p>
            <a:pPr lvl="1">
              <a:lnSpc>
                <a:spcPct val="120000"/>
              </a:lnSpc>
            </a:pPr>
            <a:r>
              <a:rPr lang="en-US" sz="1800"/>
              <a:t>Extend trust modeling to non-English news articles using multilingual NLP tools.</a:t>
            </a:r>
          </a:p>
          <a:p>
            <a:pPr>
              <a:lnSpc>
                <a:spcPct val="120000"/>
              </a:lnSpc>
            </a:pPr>
            <a:r>
              <a:rPr lang="en-US" sz="2400" b="1"/>
              <a:t>Machine Learning Model:</a:t>
            </a:r>
          </a:p>
          <a:p>
            <a:pPr lvl="1">
              <a:lnSpc>
                <a:spcPct val="120000"/>
              </a:lnSpc>
            </a:pPr>
            <a:r>
              <a:rPr lang="en-US" sz="1800"/>
              <a:t>Use the model with a machine learning fake news detection model for better scoring.</a:t>
            </a:r>
            <a:endParaRPr lang="en-IN" sz="1800" dirty="0"/>
          </a:p>
        </p:txBody>
      </p:sp>
    </p:spTree>
    <p:extLst>
      <p:ext uri="{BB962C8B-B14F-4D97-AF65-F5344CB8AC3E}">
        <p14:creationId xmlns:p14="http://schemas.microsoft.com/office/powerpoint/2010/main" val="2091553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
          <a:extLst>
            <a:ext uri="{FF2B5EF4-FFF2-40B4-BE49-F238E27FC236}">
              <a16:creationId xmlns:a16="http://schemas.microsoft.com/office/drawing/2014/main" id="{007A4B54-1337-0941-95BF-5AE398400DD5}"/>
            </a:ext>
          </a:extLst>
        </p:cNvPr>
        <p:cNvGrpSpPr/>
        <p:nvPr/>
      </p:nvGrpSpPr>
      <p:grpSpPr>
        <a:xfrm>
          <a:off x="0" y="0"/>
          <a:ext cx="0" cy="0"/>
          <a:chOff x="0" y="0"/>
          <a:chExt cx="0" cy="0"/>
        </a:xfrm>
      </p:grpSpPr>
      <p:sp>
        <p:nvSpPr>
          <p:cNvPr id="110" name="Google Shape;110;p4">
            <a:extLst>
              <a:ext uri="{FF2B5EF4-FFF2-40B4-BE49-F238E27FC236}">
                <a16:creationId xmlns:a16="http://schemas.microsoft.com/office/drawing/2014/main" id="{8942D7BF-3AEC-F9EC-BC47-DDDA545A11BC}"/>
              </a:ext>
            </a:extLst>
          </p:cNvPr>
          <p:cNvSpPr txBox="1">
            <a:spLocks noGrp="1"/>
          </p:cNvSpPr>
          <p:nvPr>
            <p:ph type="title"/>
          </p:nvPr>
        </p:nvSpPr>
        <p:spPr>
          <a:xfrm>
            <a:off x="51390" y="0"/>
            <a:ext cx="10515600" cy="1325563"/>
          </a:xfrm>
          <a:prstGeom prst="rect">
            <a:avLst/>
          </a:prstGeom>
          <a:noFill/>
          <a:ln>
            <a:noFill/>
          </a:ln>
        </p:spPr>
        <p:txBody>
          <a:bodyPr spcFirstLastPara="1" wrap="square" lIns="91425" tIns="45700" rIns="91425" bIns="45700" anchor="ctr" anchorCtr="0">
            <a:normAutofit/>
          </a:bodyPr>
          <a:lstStyle/>
          <a:p>
            <a:pPr>
              <a:buNone/>
            </a:pPr>
            <a:r>
              <a:rPr lang="en-IN"/>
              <a:t>💸 </a:t>
            </a:r>
            <a:r>
              <a:rPr lang="en-IN" b="1"/>
              <a:t>Cost Analysis</a:t>
            </a:r>
            <a:endParaRPr lang="en-US" b="1" dirty="0"/>
          </a:p>
        </p:txBody>
      </p:sp>
      <p:sp>
        <p:nvSpPr>
          <p:cNvPr id="112" name="Google Shape;112;p4">
            <a:extLst>
              <a:ext uri="{FF2B5EF4-FFF2-40B4-BE49-F238E27FC236}">
                <a16:creationId xmlns:a16="http://schemas.microsoft.com/office/drawing/2014/main" id="{A538A948-E711-DE2A-1855-59870BAD856F}"/>
              </a:ext>
            </a:extLst>
          </p:cNvPr>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DSA/CSL2020/SC/Jan24</a:t>
            </a:r>
          </a:p>
        </p:txBody>
      </p:sp>
      <p:sp>
        <p:nvSpPr>
          <p:cNvPr id="113" name="Google Shape;113;p4">
            <a:extLst>
              <a:ext uri="{FF2B5EF4-FFF2-40B4-BE49-F238E27FC236}">
                <a16:creationId xmlns:a16="http://schemas.microsoft.com/office/drawing/2014/main" id="{3A134708-1F69-F49A-EFAE-30644DB47B8D}"/>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smtClean="0"/>
              <a:t>15</a:t>
            </a:fld>
            <a:endParaRPr lang="en-US"/>
          </a:p>
        </p:txBody>
      </p:sp>
      <p:graphicFrame>
        <p:nvGraphicFramePr>
          <p:cNvPr id="2" name="Table 1">
            <a:extLst>
              <a:ext uri="{FF2B5EF4-FFF2-40B4-BE49-F238E27FC236}">
                <a16:creationId xmlns:a16="http://schemas.microsoft.com/office/drawing/2014/main" id="{C01035B7-A1B8-DD5E-BD40-0AD8FC7A197C}"/>
              </a:ext>
            </a:extLst>
          </p:cNvPr>
          <p:cNvGraphicFramePr>
            <a:graphicFrameLocks noGrp="1"/>
          </p:cNvGraphicFramePr>
          <p:nvPr>
            <p:extLst>
              <p:ext uri="{D42A27DB-BD31-4B8C-83A1-F6EECF244321}">
                <p14:modId xmlns:p14="http://schemas.microsoft.com/office/powerpoint/2010/main" val="2338894212"/>
              </p:ext>
            </p:extLst>
          </p:nvPr>
        </p:nvGraphicFramePr>
        <p:xfrm>
          <a:off x="559790" y="1455369"/>
          <a:ext cx="11157804" cy="3900831"/>
        </p:xfrm>
        <a:graphic>
          <a:graphicData uri="http://schemas.openxmlformats.org/drawingml/2006/table">
            <a:tbl>
              <a:tblPr firstRow="1" bandRow="1">
                <a:tableStyleId>{5C22544A-7EE6-4342-B048-85BDC9FD1C3A}</a:tableStyleId>
              </a:tblPr>
              <a:tblGrid>
                <a:gridCol w="5578902">
                  <a:extLst>
                    <a:ext uri="{9D8B030D-6E8A-4147-A177-3AD203B41FA5}">
                      <a16:colId xmlns:a16="http://schemas.microsoft.com/office/drawing/2014/main" val="3350550352"/>
                    </a:ext>
                  </a:extLst>
                </a:gridCol>
                <a:gridCol w="5578902">
                  <a:extLst>
                    <a:ext uri="{9D8B030D-6E8A-4147-A177-3AD203B41FA5}">
                      <a16:colId xmlns:a16="http://schemas.microsoft.com/office/drawing/2014/main" val="1872317774"/>
                    </a:ext>
                  </a:extLst>
                </a:gridCol>
              </a:tblGrid>
              <a:tr h="751637">
                <a:tc>
                  <a:txBody>
                    <a:bodyPr/>
                    <a:lstStyle/>
                    <a:p>
                      <a:pPr algn="ctr"/>
                      <a:r>
                        <a:rPr lang="en-IN" sz="2400"/>
                        <a:t>Component</a:t>
                      </a:r>
                      <a:endParaRPr lang="en-IN" sz="2400" dirty="0"/>
                    </a:p>
                  </a:txBody>
                  <a:tcPr/>
                </a:tc>
                <a:tc>
                  <a:txBody>
                    <a:bodyPr/>
                    <a:lstStyle/>
                    <a:p>
                      <a:pPr algn="ctr"/>
                      <a:r>
                        <a:rPr lang="en-IN" sz="2400"/>
                        <a:t>Resource Use</a:t>
                      </a:r>
                      <a:endParaRPr lang="en-IN" sz="2400" dirty="0"/>
                    </a:p>
                  </a:txBody>
                  <a:tcPr/>
                </a:tc>
                <a:extLst>
                  <a:ext uri="{0D108BD9-81ED-4DB2-BD59-A6C34878D82A}">
                    <a16:rowId xmlns:a16="http://schemas.microsoft.com/office/drawing/2014/main" val="3385193215"/>
                  </a:ext>
                </a:extLst>
              </a:tr>
              <a:tr h="751637">
                <a:tc>
                  <a:txBody>
                    <a:bodyPr/>
                    <a:lstStyle/>
                    <a:p>
                      <a:r>
                        <a:rPr lang="en-IN" sz="2400"/>
                        <a:t>Web Scraping</a:t>
                      </a:r>
                      <a:endParaRPr lang="en-IN" sz="2400" dirty="0"/>
                    </a:p>
                  </a:txBody>
                  <a:tcPr/>
                </a:tc>
                <a:tc>
                  <a:txBody>
                    <a:bodyPr/>
                    <a:lstStyle/>
                    <a:p>
                      <a:r>
                        <a:rPr lang="en-IN" sz="2400" dirty="0"/>
                        <a:t>Non-scalable, Requires moderate- hight bandwidth</a:t>
                      </a:r>
                    </a:p>
                  </a:txBody>
                  <a:tcPr/>
                </a:tc>
                <a:extLst>
                  <a:ext uri="{0D108BD9-81ED-4DB2-BD59-A6C34878D82A}">
                    <a16:rowId xmlns:a16="http://schemas.microsoft.com/office/drawing/2014/main" val="4176065380"/>
                  </a:ext>
                </a:extLst>
              </a:tr>
              <a:tr h="751637">
                <a:tc>
                  <a:txBody>
                    <a:bodyPr/>
                    <a:lstStyle/>
                    <a:p>
                      <a:r>
                        <a:rPr lang="en-IN" sz="2400" dirty="0"/>
                        <a:t>Text Processing (Trie)</a:t>
                      </a:r>
                    </a:p>
                  </a:txBody>
                  <a:tcPr/>
                </a:tc>
                <a:tc>
                  <a:txBody>
                    <a:bodyPr/>
                    <a:lstStyle/>
                    <a:p>
                      <a:r>
                        <a:rPr lang="en-IN" sz="2400" dirty="0"/>
                        <a:t>Low memory, Quick lookup for words</a:t>
                      </a:r>
                    </a:p>
                  </a:txBody>
                  <a:tcPr/>
                </a:tc>
                <a:extLst>
                  <a:ext uri="{0D108BD9-81ED-4DB2-BD59-A6C34878D82A}">
                    <a16:rowId xmlns:a16="http://schemas.microsoft.com/office/drawing/2014/main" val="2498460185"/>
                  </a:ext>
                </a:extLst>
              </a:tr>
              <a:tr h="751637">
                <a:tc>
                  <a:txBody>
                    <a:bodyPr/>
                    <a:lstStyle/>
                    <a:p>
                      <a:r>
                        <a:rPr lang="en-IN" sz="2400" dirty="0"/>
                        <a:t>Graph</a:t>
                      </a:r>
                    </a:p>
                  </a:txBody>
                  <a:tcPr/>
                </a:tc>
                <a:tc>
                  <a:txBody>
                    <a:bodyPr/>
                    <a:lstStyle/>
                    <a:p>
                      <a:r>
                        <a:rPr lang="en-IN" sz="2400" dirty="0"/>
                        <a:t>O(N+E) Time and Space, Medium-Extensive CPU usage (as things scale)</a:t>
                      </a:r>
                    </a:p>
                  </a:txBody>
                  <a:tcPr/>
                </a:tc>
                <a:extLst>
                  <a:ext uri="{0D108BD9-81ED-4DB2-BD59-A6C34878D82A}">
                    <a16:rowId xmlns:a16="http://schemas.microsoft.com/office/drawing/2014/main" val="2691885988"/>
                  </a:ext>
                </a:extLst>
              </a:tr>
              <a:tr h="751637">
                <a:tc>
                  <a:txBody>
                    <a:bodyPr/>
                    <a:lstStyle/>
                    <a:p>
                      <a:r>
                        <a:rPr lang="en-IN" sz="2400"/>
                        <a:t>PageRank Computation</a:t>
                      </a:r>
                      <a:endParaRPr lang="en-IN" sz="2400" dirty="0"/>
                    </a:p>
                  </a:txBody>
                  <a:tcPr/>
                </a:tc>
                <a:tc>
                  <a:txBody>
                    <a:bodyPr/>
                    <a:lstStyle/>
                    <a:p>
                      <a:r>
                        <a:rPr lang="en-IN" sz="2400" dirty="0"/>
                        <a:t>O(N+E) Time Complexity (Same as </a:t>
                      </a:r>
                      <a:r>
                        <a:rPr lang="en-IN" sz="2400" dirty="0" err="1"/>
                        <a:t>dfs</a:t>
                      </a:r>
                      <a:r>
                        <a:rPr lang="en-IN" sz="2400" dirty="0"/>
                        <a:t>)</a:t>
                      </a:r>
                    </a:p>
                  </a:txBody>
                  <a:tcPr/>
                </a:tc>
                <a:extLst>
                  <a:ext uri="{0D108BD9-81ED-4DB2-BD59-A6C34878D82A}">
                    <a16:rowId xmlns:a16="http://schemas.microsoft.com/office/drawing/2014/main" val="347224252"/>
                  </a:ext>
                </a:extLst>
              </a:tr>
            </a:tbl>
          </a:graphicData>
        </a:graphic>
      </p:graphicFrame>
    </p:spTree>
    <p:extLst>
      <p:ext uri="{BB962C8B-B14F-4D97-AF65-F5344CB8AC3E}">
        <p14:creationId xmlns:p14="http://schemas.microsoft.com/office/powerpoint/2010/main" val="12879140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9">
          <a:extLst>
            <a:ext uri="{FF2B5EF4-FFF2-40B4-BE49-F238E27FC236}">
              <a16:creationId xmlns:a16="http://schemas.microsoft.com/office/drawing/2014/main" id="{A648B1F1-1E94-3CE7-507C-B34E001A0BFF}"/>
            </a:ext>
          </a:extLst>
        </p:cNvPr>
        <p:cNvGrpSpPr/>
        <p:nvPr/>
      </p:nvGrpSpPr>
      <p:grpSpPr>
        <a:xfrm>
          <a:off x="0" y="0"/>
          <a:ext cx="0" cy="0"/>
          <a:chOff x="0" y="0"/>
          <a:chExt cx="0" cy="0"/>
        </a:xfrm>
      </p:grpSpPr>
      <p:sp>
        <p:nvSpPr>
          <p:cNvPr id="110" name="Google Shape;110;p4">
            <a:extLst>
              <a:ext uri="{FF2B5EF4-FFF2-40B4-BE49-F238E27FC236}">
                <a16:creationId xmlns:a16="http://schemas.microsoft.com/office/drawing/2014/main" id="{E1290413-1556-BC97-DBDE-D65027B13995}"/>
              </a:ext>
            </a:extLst>
          </p:cNvPr>
          <p:cNvSpPr txBox="1">
            <a:spLocks noGrp="1"/>
          </p:cNvSpPr>
          <p:nvPr>
            <p:ph type="title"/>
          </p:nvPr>
        </p:nvSpPr>
        <p:spPr>
          <a:xfrm>
            <a:off x="51390" y="0"/>
            <a:ext cx="10515600" cy="1325563"/>
          </a:xfrm>
          <a:prstGeom prst="rect">
            <a:avLst/>
          </a:prstGeom>
          <a:noFill/>
          <a:ln>
            <a:noFill/>
          </a:ln>
        </p:spPr>
        <p:txBody>
          <a:bodyPr spcFirstLastPara="1" wrap="square" lIns="91425" tIns="45700" rIns="91425" bIns="45700" anchor="ctr" anchorCtr="0">
            <a:normAutofit/>
          </a:bodyPr>
          <a:lstStyle/>
          <a:p>
            <a:pPr>
              <a:buNone/>
            </a:pPr>
            <a:r>
              <a:rPr lang="en-IN"/>
              <a:t>⚖️ </a:t>
            </a:r>
            <a:r>
              <a:rPr lang="en-IN" b="1"/>
              <a:t>Cost-Benefit Trade-Off</a:t>
            </a:r>
            <a:endParaRPr lang="en-US" b="1" dirty="0"/>
          </a:p>
        </p:txBody>
      </p:sp>
      <p:sp>
        <p:nvSpPr>
          <p:cNvPr id="112" name="Google Shape;112;p4">
            <a:extLst>
              <a:ext uri="{FF2B5EF4-FFF2-40B4-BE49-F238E27FC236}">
                <a16:creationId xmlns:a16="http://schemas.microsoft.com/office/drawing/2014/main" id="{E614B036-AB3C-AD8A-7FDA-8FC8501BD526}"/>
              </a:ext>
            </a:extLst>
          </p:cNvPr>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DSA/CSL2020/SC/Jan24</a:t>
            </a:r>
          </a:p>
        </p:txBody>
      </p:sp>
      <p:sp>
        <p:nvSpPr>
          <p:cNvPr id="113" name="Google Shape;113;p4">
            <a:extLst>
              <a:ext uri="{FF2B5EF4-FFF2-40B4-BE49-F238E27FC236}">
                <a16:creationId xmlns:a16="http://schemas.microsoft.com/office/drawing/2014/main" id="{67A29F43-A145-4805-493C-497D3CACF5A0}"/>
              </a:ext>
            </a:extLst>
          </p:cNvPr>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smtClean="0"/>
              <a:t>16</a:t>
            </a:fld>
            <a:endParaRPr lang="en-US"/>
          </a:p>
        </p:txBody>
      </p:sp>
      <p:graphicFrame>
        <p:nvGraphicFramePr>
          <p:cNvPr id="2" name="Table 1">
            <a:extLst>
              <a:ext uri="{FF2B5EF4-FFF2-40B4-BE49-F238E27FC236}">
                <a16:creationId xmlns:a16="http://schemas.microsoft.com/office/drawing/2014/main" id="{7F2198EA-3D9C-D3E7-66BA-0749F50CE8E9}"/>
              </a:ext>
            </a:extLst>
          </p:cNvPr>
          <p:cNvGraphicFramePr>
            <a:graphicFrameLocks noGrp="1"/>
          </p:cNvGraphicFramePr>
          <p:nvPr>
            <p:extLst>
              <p:ext uri="{D42A27DB-BD31-4B8C-83A1-F6EECF244321}">
                <p14:modId xmlns:p14="http://schemas.microsoft.com/office/powerpoint/2010/main" val="2515273789"/>
              </p:ext>
            </p:extLst>
          </p:nvPr>
        </p:nvGraphicFramePr>
        <p:xfrm>
          <a:off x="596662" y="1536485"/>
          <a:ext cx="11283164" cy="3196418"/>
        </p:xfrm>
        <a:graphic>
          <a:graphicData uri="http://schemas.openxmlformats.org/drawingml/2006/table">
            <a:tbl>
              <a:tblPr firstRow="1" bandRow="1">
                <a:tableStyleId>{5C22544A-7EE6-4342-B048-85BDC9FD1C3A}</a:tableStyleId>
              </a:tblPr>
              <a:tblGrid>
                <a:gridCol w="5409968">
                  <a:extLst>
                    <a:ext uri="{9D8B030D-6E8A-4147-A177-3AD203B41FA5}">
                      <a16:colId xmlns:a16="http://schemas.microsoft.com/office/drawing/2014/main" val="3350550352"/>
                    </a:ext>
                  </a:extLst>
                </a:gridCol>
                <a:gridCol w="5873196">
                  <a:extLst>
                    <a:ext uri="{9D8B030D-6E8A-4147-A177-3AD203B41FA5}">
                      <a16:colId xmlns:a16="http://schemas.microsoft.com/office/drawing/2014/main" val="1872317774"/>
                    </a:ext>
                  </a:extLst>
                </a:gridCol>
              </a:tblGrid>
              <a:tr h="727538">
                <a:tc>
                  <a:txBody>
                    <a:bodyPr/>
                    <a:lstStyle/>
                    <a:p>
                      <a:pPr algn="ctr"/>
                      <a:r>
                        <a:rPr lang="en-IN" sz="2400"/>
                        <a:t>Cost</a:t>
                      </a:r>
                      <a:endParaRPr lang="en-IN" sz="2400" dirty="0"/>
                    </a:p>
                  </a:txBody>
                  <a:tcPr/>
                </a:tc>
                <a:tc>
                  <a:txBody>
                    <a:bodyPr/>
                    <a:lstStyle/>
                    <a:p>
                      <a:pPr algn="ctr"/>
                      <a:r>
                        <a:rPr lang="en-IN" sz="2400"/>
                        <a:t>Benefit</a:t>
                      </a:r>
                      <a:endParaRPr lang="en-IN" sz="2400" dirty="0"/>
                    </a:p>
                  </a:txBody>
                  <a:tcPr/>
                </a:tc>
                <a:extLst>
                  <a:ext uri="{0D108BD9-81ED-4DB2-BD59-A6C34878D82A}">
                    <a16:rowId xmlns:a16="http://schemas.microsoft.com/office/drawing/2014/main" val="3385193215"/>
                  </a:ext>
                </a:extLst>
              </a:tr>
              <a:tr h="727538">
                <a:tc>
                  <a:txBody>
                    <a:bodyPr/>
                    <a:lstStyle/>
                    <a:p>
                      <a:r>
                        <a:rPr lang="en-IN" sz="2400" dirty="0"/>
                        <a:t>More Computation for NLP similarity</a:t>
                      </a:r>
                    </a:p>
                  </a:txBody>
                  <a:tcPr/>
                </a:tc>
                <a:tc>
                  <a:txBody>
                    <a:bodyPr/>
                    <a:lstStyle/>
                    <a:p>
                      <a:r>
                        <a:rPr lang="en-US" sz="2400" dirty="0"/>
                        <a:t>Detects trustworthiness even without explicit citations</a:t>
                      </a:r>
                      <a:endParaRPr lang="en-IN" sz="2400" dirty="0"/>
                    </a:p>
                  </a:txBody>
                  <a:tcPr/>
                </a:tc>
                <a:extLst>
                  <a:ext uri="{0D108BD9-81ED-4DB2-BD59-A6C34878D82A}">
                    <a16:rowId xmlns:a16="http://schemas.microsoft.com/office/drawing/2014/main" val="4176065380"/>
                  </a:ext>
                </a:extLst>
              </a:tr>
              <a:tr h="727538">
                <a:tc>
                  <a:txBody>
                    <a:bodyPr/>
                    <a:lstStyle/>
                    <a:p>
                      <a:r>
                        <a:rPr lang="en-US" sz="2400" dirty="0"/>
                        <a:t>Graph storage/memory with large-scale scraping</a:t>
                      </a:r>
                      <a:endParaRPr lang="en-IN" sz="2400" dirty="0"/>
                    </a:p>
                  </a:txBody>
                  <a:tcPr/>
                </a:tc>
                <a:tc>
                  <a:txBody>
                    <a:bodyPr/>
                    <a:lstStyle/>
                    <a:p>
                      <a:r>
                        <a:rPr lang="en-US" sz="2400" dirty="0"/>
                        <a:t>Enables global view of trust networks and helps look at much larger picture</a:t>
                      </a:r>
                      <a:endParaRPr lang="en-IN" sz="2400" dirty="0"/>
                    </a:p>
                  </a:txBody>
                  <a:tcPr/>
                </a:tc>
                <a:extLst>
                  <a:ext uri="{0D108BD9-81ED-4DB2-BD59-A6C34878D82A}">
                    <a16:rowId xmlns:a16="http://schemas.microsoft.com/office/drawing/2014/main" val="2498460185"/>
                  </a:ext>
                </a:extLst>
              </a:tr>
              <a:tr h="727538">
                <a:tc>
                  <a:txBody>
                    <a:bodyPr/>
                    <a:lstStyle/>
                    <a:p>
                      <a:r>
                        <a:rPr lang="en-US" sz="2400" dirty="0"/>
                        <a:t>PageRank iterations (depends on graph size)</a:t>
                      </a:r>
                      <a:endParaRPr lang="en-IN" sz="2400" dirty="0"/>
                    </a:p>
                  </a:txBody>
                  <a:tcPr/>
                </a:tc>
                <a:tc>
                  <a:txBody>
                    <a:bodyPr/>
                    <a:lstStyle/>
                    <a:p>
                      <a:r>
                        <a:rPr lang="en-US" sz="2400" dirty="0"/>
                        <a:t>Produces refined, non-binary trust scores</a:t>
                      </a:r>
                      <a:endParaRPr lang="en-IN" sz="2400" dirty="0"/>
                    </a:p>
                  </a:txBody>
                  <a:tcPr/>
                </a:tc>
                <a:extLst>
                  <a:ext uri="{0D108BD9-81ED-4DB2-BD59-A6C34878D82A}">
                    <a16:rowId xmlns:a16="http://schemas.microsoft.com/office/drawing/2014/main" val="2691885988"/>
                  </a:ext>
                </a:extLst>
              </a:tr>
            </a:tbl>
          </a:graphicData>
        </a:graphic>
      </p:graphicFrame>
    </p:spTree>
    <p:extLst>
      <p:ext uri="{BB962C8B-B14F-4D97-AF65-F5344CB8AC3E}">
        <p14:creationId xmlns:p14="http://schemas.microsoft.com/office/powerpoint/2010/main" val="1182181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C45AB-5747-20F1-A4F8-17A6068BA63A}"/>
              </a:ext>
            </a:extLst>
          </p:cNvPr>
          <p:cNvSpPr>
            <a:spLocks noGrp="1"/>
          </p:cNvSpPr>
          <p:nvPr>
            <p:ph type="title"/>
          </p:nvPr>
        </p:nvSpPr>
        <p:spPr/>
        <p:txBody>
          <a:bodyPr/>
          <a:lstStyle/>
          <a:p>
            <a:r>
              <a:rPr lang="en-IN" b="1" dirty="0"/>
              <a:t>📝Acknowledgement</a:t>
            </a:r>
          </a:p>
        </p:txBody>
      </p:sp>
      <p:sp>
        <p:nvSpPr>
          <p:cNvPr id="3" name="Content Placeholder 2">
            <a:extLst>
              <a:ext uri="{FF2B5EF4-FFF2-40B4-BE49-F238E27FC236}">
                <a16:creationId xmlns:a16="http://schemas.microsoft.com/office/drawing/2014/main" id="{9D826C77-F211-FC90-AC56-E2068A5D8C5B}"/>
              </a:ext>
            </a:extLst>
          </p:cNvPr>
          <p:cNvSpPr>
            <a:spLocks noGrp="1"/>
          </p:cNvSpPr>
          <p:nvPr>
            <p:ph idx="1"/>
          </p:nvPr>
        </p:nvSpPr>
        <p:spPr>
          <a:xfrm>
            <a:off x="1128823" y="1555049"/>
            <a:ext cx="10224977" cy="506449"/>
          </a:xfrm>
        </p:spPr>
        <p:txBody>
          <a:bodyPr>
            <a:normAutofit/>
          </a:bodyPr>
          <a:lstStyle/>
          <a:p>
            <a:pPr marL="0" indent="0">
              <a:buNone/>
            </a:pPr>
            <a:r>
              <a:rPr lang="en-IN" dirty="0">
                <a:hlinkClick r:id="rId2"/>
              </a:rPr>
              <a:t>https://ieeexplore.ieee.org/document/10262169</a:t>
            </a:r>
            <a:endParaRPr lang="en-IN" dirty="0"/>
          </a:p>
        </p:txBody>
      </p:sp>
      <p:sp>
        <p:nvSpPr>
          <p:cNvPr id="4" name="Title 1">
            <a:extLst>
              <a:ext uri="{FF2B5EF4-FFF2-40B4-BE49-F238E27FC236}">
                <a16:creationId xmlns:a16="http://schemas.microsoft.com/office/drawing/2014/main" id="{2BB56C57-0465-E5D5-CAD1-9BC725B737D8}"/>
              </a:ext>
            </a:extLst>
          </p:cNvPr>
          <p:cNvSpPr txBox="1">
            <a:spLocks/>
          </p:cNvSpPr>
          <p:nvPr/>
        </p:nvSpPr>
        <p:spPr>
          <a:xfrm>
            <a:off x="749595" y="251345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dirty="0"/>
              <a:t>👥</a:t>
            </a:r>
            <a:r>
              <a:rPr lang="en-IN" b="1" dirty="0"/>
              <a:t>Contributions</a:t>
            </a:r>
          </a:p>
        </p:txBody>
      </p:sp>
      <p:sp>
        <p:nvSpPr>
          <p:cNvPr id="5" name="Content Placeholder 2">
            <a:extLst>
              <a:ext uri="{FF2B5EF4-FFF2-40B4-BE49-F238E27FC236}">
                <a16:creationId xmlns:a16="http://schemas.microsoft.com/office/drawing/2014/main" id="{3A140607-3341-7087-DFE7-72335C2014E6}"/>
              </a:ext>
            </a:extLst>
          </p:cNvPr>
          <p:cNvSpPr txBox="1">
            <a:spLocks/>
          </p:cNvSpPr>
          <p:nvPr/>
        </p:nvSpPr>
        <p:spPr>
          <a:xfrm>
            <a:off x="1128823" y="3704341"/>
            <a:ext cx="10515600" cy="21506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kumimoji="0" lang="en-IN" altLang="en-US" sz="2400" b="1" i="0" u="none" strike="noStrike" cap="none" normalizeH="0" baseline="0" dirty="0">
                <a:ln>
                  <a:noFill/>
                </a:ln>
                <a:solidFill>
                  <a:schemeClr val="tx1"/>
                </a:solidFill>
                <a:effectLst/>
                <a:latin typeface="Arial" panose="020B0604020202020204" pitchFamily="34" charset="0"/>
              </a:rPr>
              <a:t>Shreyansh Agarwal (B23PH1024): </a:t>
            </a:r>
            <a:r>
              <a:rPr kumimoji="0" lang="en-IN" altLang="en-US" sz="2400" i="0" u="none" strike="noStrike" cap="none" normalizeH="0" baseline="0" dirty="0">
                <a:ln>
                  <a:noFill/>
                </a:ln>
                <a:solidFill>
                  <a:schemeClr val="tx1"/>
                </a:solidFill>
                <a:effectLst/>
                <a:latin typeface="Arial" panose="020B0604020202020204" pitchFamily="34" charset="0"/>
              </a:rPr>
              <a:t>Implementation of PageRank Algorithm, Dataset Creation</a:t>
            </a:r>
            <a:r>
              <a:rPr lang="en-IN" altLang="en-US" sz="2400" dirty="0">
                <a:solidFill>
                  <a:schemeClr val="tx1"/>
                </a:solidFill>
                <a:latin typeface="Arial" panose="020B0604020202020204" pitchFamily="34" charset="0"/>
              </a:rPr>
              <a:t>, Graph Visualization</a:t>
            </a:r>
            <a:r>
              <a:rPr kumimoji="0" lang="en-IN" altLang="en-US" sz="2400" b="1" i="0" u="none" strike="noStrike" cap="none" normalizeH="0" baseline="0" dirty="0">
                <a:ln>
                  <a:noFill/>
                </a:ln>
                <a:solidFill>
                  <a:schemeClr val="tx1"/>
                </a:solidFill>
                <a:effectLst/>
                <a:latin typeface="Arial" panose="020B0604020202020204" pitchFamily="34" charset="0"/>
              </a:rPr>
              <a:t> </a:t>
            </a:r>
            <a:r>
              <a:rPr kumimoji="0" lang="en-IN" altLang="en-US" sz="2400" i="0" u="none" strike="noStrike" cap="none" normalizeH="0" baseline="0" dirty="0">
                <a:ln>
                  <a:noFill/>
                </a:ln>
                <a:solidFill>
                  <a:schemeClr val="tx1"/>
                </a:solidFill>
                <a:effectLst/>
                <a:latin typeface="Arial" panose="020B0604020202020204" pitchFamily="34" charset="0"/>
              </a:rPr>
              <a:t>over </a:t>
            </a:r>
            <a:r>
              <a:rPr kumimoji="0" lang="en-IN" altLang="en-US" sz="2400" i="0" u="none" strike="noStrike" cap="none" normalizeH="0" baseline="0" dirty="0" err="1">
                <a:ln>
                  <a:noFill/>
                </a:ln>
                <a:solidFill>
                  <a:schemeClr val="tx1"/>
                </a:solidFill>
                <a:effectLst/>
                <a:latin typeface="Arial" panose="020B0604020202020204" pitchFamily="34" charset="0"/>
              </a:rPr>
              <a:t>Streamlit</a:t>
            </a:r>
            <a:endParaRPr kumimoji="0" lang="en-IN" altLang="en-US" sz="2400" b="1" i="0" u="none" strike="noStrike" cap="none" normalizeH="0" baseline="0" dirty="0">
              <a:ln>
                <a:noFill/>
              </a:ln>
              <a:solidFill>
                <a:schemeClr val="tx1"/>
              </a:solidFill>
              <a:effectLst/>
              <a:latin typeface="Arial" panose="020B0604020202020204" pitchFamily="34" charset="0"/>
            </a:endParaRPr>
          </a:p>
          <a:p>
            <a:pPr>
              <a:buFont typeface="Arial" panose="020B0604020202020204" pitchFamily="34" charset="0"/>
              <a:buChar char="•"/>
            </a:pPr>
            <a:r>
              <a:rPr lang="en-IN" altLang="en-US" sz="2400" b="1" dirty="0">
                <a:solidFill>
                  <a:schemeClr val="tx1"/>
                </a:solidFill>
                <a:latin typeface="Arial" panose="020B0604020202020204" pitchFamily="34" charset="0"/>
              </a:rPr>
              <a:t>Ishan Rajpurohit: </a:t>
            </a:r>
            <a:r>
              <a:rPr lang="en-IN" altLang="en-US" sz="2400" dirty="0">
                <a:solidFill>
                  <a:schemeClr val="tx1"/>
                </a:solidFill>
                <a:latin typeface="Arial" panose="020B0604020202020204" pitchFamily="34" charset="0"/>
              </a:rPr>
              <a:t>Graph Creation, </a:t>
            </a:r>
            <a:r>
              <a:rPr lang="en-IN" altLang="en-US" sz="2400" dirty="0" err="1">
                <a:solidFill>
                  <a:schemeClr val="tx1"/>
                </a:solidFill>
                <a:latin typeface="Arial" panose="020B0604020202020204" pitchFamily="34" charset="0"/>
              </a:rPr>
              <a:t>Streamlit</a:t>
            </a:r>
            <a:endParaRPr lang="en-US" altLang="en-US" sz="2400" dirty="0">
              <a:solidFill>
                <a:schemeClr val="tx1"/>
              </a:solidFill>
              <a:latin typeface="Arial" panose="020B0604020202020204" pitchFamily="34" charset="0"/>
            </a:endParaRPr>
          </a:p>
          <a:p>
            <a:pPr>
              <a:buFont typeface="Arial" panose="020B0604020202020204" pitchFamily="34" charset="0"/>
              <a:buChar char="•"/>
            </a:pPr>
            <a:r>
              <a:rPr lang="en-US" altLang="en-US" sz="2400" b="1" dirty="0">
                <a:solidFill>
                  <a:schemeClr val="tx1"/>
                </a:solidFill>
                <a:latin typeface="Arial" panose="020B0604020202020204" pitchFamily="34" charset="0"/>
              </a:rPr>
              <a:t>Malav Parekh: </a:t>
            </a:r>
            <a:r>
              <a:rPr lang="en-US" altLang="en-US" sz="2400" dirty="0">
                <a:solidFill>
                  <a:schemeClr val="tx1"/>
                </a:solidFill>
                <a:latin typeface="Arial" panose="020B0604020202020204" pitchFamily="34" charset="0"/>
              </a:rPr>
              <a:t>Web Scrapping</a:t>
            </a:r>
            <a:endParaRPr lang="en-US" altLang="en-US" sz="2400" b="1" dirty="0">
              <a:solidFill>
                <a:schemeClr val="tx1"/>
              </a:solidFill>
              <a:latin typeface="Arial" panose="020B0604020202020204" pitchFamily="34" charset="0"/>
            </a:endParaRPr>
          </a:p>
          <a:p>
            <a:pPr>
              <a:buFont typeface="Arial" panose="020B0604020202020204" pitchFamily="34" charset="0"/>
              <a:buChar char="•"/>
            </a:pPr>
            <a:r>
              <a:rPr lang="en-US" altLang="en-US" sz="2400" b="1" dirty="0">
                <a:solidFill>
                  <a:schemeClr val="tx1"/>
                </a:solidFill>
                <a:latin typeface="Arial" panose="020B0604020202020204" pitchFamily="34" charset="0"/>
              </a:rPr>
              <a:t>Kumar Harsh: </a:t>
            </a:r>
            <a:r>
              <a:rPr lang="en-US" altLang="en-US" sz="2400" dirty="0">
                <a:solidFill>
                  <a:schemeClr val="tx1"/>
                </a:solidFill>
                <a:latin typeface="Arial" panose="020B0604020202020204" pitchFamily="34" charset="0"/>
              </a:rPr>
              <a:t>Content Comparison, Creation of Trie, Filler Word Removal</a:t>
            </a:r>
            <a:endParaRPr lang="en-IN" altLang="en-US" sz="2400" b="1" dirty="0">
              <a:solidFill>
                <a:schemeClr val="tx1"/>
              </a:solidFill>
              <a:latin typeface="Arial" panose="020B0604020202020204" pitchFamily="34" charset="0"/>
            </a:endParaRPr>
          </a:p>
        </p:txBody>
      </p:sp>
    </p:spTree>
    <p:extLst>
      <p:ext uri="{BB962C8B-B14F-4D97-AF65-F5344CB8AC3E}">
        <p14:creationId xmlns:p14="http://schemas.microsoft.com/office/powerpoint/2010/main" val="3861869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D9C99-8965-D1CE-D69E-E12AD0C3FDDA}"/>
              </a:ext>
            </a:extLst>
          </p:cNvPr>
          <p:cNvSpPr>
            <a:spLocks noGrp="1"/>
          </p:cNvSpPr>
          <p:nvPr>
            <p:ph type="title"/>
          </p:nvPr>
        </p:nvSpPr>
        <p:spPr/>
        <p:txBody>
          <a:bodyPr/>
          <a:lstStyle/>
          <a:p>
            <a:r>
              <a:rPr lang="en-IN" dirty="0"/>
              <a:t>🧩</a:t>
            </a:r>
            <a:r>
              <a:rPr lang="en-US" b="1" dirty="0"/>
              <a:t>Problem Statement</a:t>
            </a:r>
            <a:endParaRPr lang="en-IN" dirty="0"/>
          </a:p>
        </p:txBody>
      </p:sp>
      <p:sp>
        <p:nvSpPr>
          <p:cNvPr id="3" name="Content Placeholder 2">
            <a:extLst>
              <a:ext uri="{FF2B5EF4-FFF2-40B4-BE49-F238E27FC236}">
                <a16:creationId xmlns:a16="http://schemas.microsoft.com/office/drawing/2014/main" id="{FBCD5DC9-7588-F534-2B4C-37F51B5F6A85}"/>
              </a:ext>
            </a:extLst>
          </p:cNvPr>
          <p:cNvSpPr>
            <a:spLocks noGrp="1"/>
          </p:cNvSpPr>
          <p:nvPr>
            <p:ph idx="1"/>
          </p:nvPr>
        </p:nvSpPr>
        <p:spPr/>
        <p:txBody>
          <a:bodyPr>
            <a:normAutofit/>
          </a:bodyPr>
          <a:lstStyle/>
          <a:p>
            <a:pPr marL="0" indent="0">
              <a:buNone/>
            </a:pPr>
            <a:r>
              <a:rPr lang="en-IN" sz="2400" dirty="0"/>
              <a:t>🔍 </a:t>
            </a:r>
            <a:r>
              <a:rPr lang="en-IN" sz="2400" b="1" dirty="0"/>
              <a:t>The Problem</a:t>
            </a:r>
          </a:p>
          <a:p>
            <a:pPr lvl="1"/>
            <a:r>
              <a:rPr lang="en-US" dirty="0"/>
              <a:t>Online news is abundant but not always trustworthy.</a:t>
            </a:r>
          </a:p>
          <a:p>
            <a:pPr lvl="1"/>
            <a:r>
              <a:rPr lang="en-US" dirty="0"/>
              <a:t>It's hard for readers to judge the credibility of what they read. </a:t>
            </a:r>
          </a:p>
          <a:p>
            <a:pPr lvl="1"/>
            <a:r>
              <a:rPr lang="en-US" dirty="0"/>
              <a:t>News articles often lack transparent citation networks, unlike academic papers.</a:t>
            </a:r>
          </a:p>
          <a:p>
            <a:pPr marL="457200" lvl="1" indent="0">
              <a:buNone/>
            </a:pPr>
            <a:endParaRPr lang="en-US" dirty="0"/>
          </a:p>
          <a:p>
            <a:pPr marL="0" indent="0">
              <a:buNone/>
            </a:pPr>
            <a:r>
              <a:rPr lang="en-IN" sz="2400" b="1" dirty="0"/>
              <a:t>🌐 Domain &amp; Use Case</a:t>
            </a:r>
          </a:p>
          <a:p>
            <a:pPr lvl="1"/>
            <a:r>
              <a:rPr lang="en-US" b="1" i="1" dirty="0"/>
              <a:t>Domain:</a:t>
            </a:r>
            <a:r>
              <a:rPr lang="en-US" dirty="0"/>
              <a:t> Digital journalism, media analytics, and misinformation detection.</a:t>
            </a:r>
          </a:p>
          <a:p>
            <a:pPr lvl="1"/>
            <a:r>
              <a:rPr lang="en-US" b="1" i="1" dirty="0"/>
              <a:t>Use Case:</a:t>
            </a:r>
            <a:r>
              <a:rPr lang="en-US" dirty="0"/>
              <a:t> A tool that builds networks of news articles and assigns trust scores using citation and similarity links.</a:t>
            </a:r>
            <a:endParaRPr lang="en-IN" dirty="0"/>
          </a:p>
        </p:txBody>
      </p:sp>
    </p:spTree>
    <p:extLst>
      <p:ext uri="{BB962C8B-B14F-4D97-AF65-F5344CB8AC3E}">
        <p14:creationId xmlns:p14="http://schemas.microsoft.com/office/powerpoint/2010/main" val="1394892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84ABB-84D4-8330-5680-E42EDCE6784E}"/>
              </a:ext>
            </a:extLst>
          </p:cNvPr>
          <p:cNvSpPr>
            <a:spLocks noGrp="1"/>
          </p:cNvSpPr>
          <p:nvPr>
            <p:ph type="title"/>
          </p:nvPr>
        </p:nvSpPr>
        <p:spPr>
          <a:xfrm>
            <a:off x="838200" y="180829"/>
            <a:ext cx="10515600" cy="1325563"/>
          </a:xfrm>
        </p:spPr>
        <p:txBody>
          <a:bodyPr/>
          <a:lstStyle/>
          <a:p>
            <a:r>
              <a:rPr lang="en-IN" dirty="0"/>
              <a:t>🧩</a:t>
            </a:r>
            <a:r>
              <a:rPr lang="en-US" b="1" dirty="0"/>
              <a:t>Problem Statement</a:t>
            </a:r>
            <a:endParaRPr lang="en-IN" dirty="0"/>
          </a:p>
        </p:txBody>
      </p:sp>
      <p:sp>
        <p:nvSpPr>
          <p:cNvPr id="3" name="Content Placeholder 2">
            <a:extLst>
              <a:ext uri="{FF2B5EF4-FFF2-40B4-BE49-F238E27FC236}">
                <a16:creationId xmlns:a16="http://schemas.microsoft.com/office/drawing/2014/main" id="{065B78F8-76E5-63AF-57CA-128378AFB3C1}"/>
              </a:ext>
            </a:extLst>
          </p:cNvPr>
          <p:cNvSpPr>
            <a:spLocks noGrp="1"/>
          </p:cNvSpPr>
          <p:nvPr>
            <p:ph idx="1"/>
          </p:nvPr>
        </p:nvSpPr>
        <p:spPr>
          <a:xfrm>
            <a:off x="838200" y="1453116"/>
            <a:ext cx="10515600" cy="5181599"/>
          </a:xfrm>
        </p:spPr>
        <p:txBody>
          <a:bodyPr>
            <a:normAutofit/>
          </a:bodyPr>
          <a:lstStyle/>
          <a:p>
            <a:pPr marL="0" indent="0">
              <a:buNone/>
            </a:pPr>
            <a:r>
              <a:rPr lang="en-US" sz="2400" b="1" dirty="0"/>
              <a:t>⚠️ Why It’s Important</a:t>
            </a:r>
          </a:p>
          <a:p>
            <a:pPr lvl="1"/>
            <a:r>
              <a:rPr lang="en-US" dirty="0"/>
              <a:t> Misinformation and fake news are rising and can influence:</a:t>
            </a:r>
          </a:p>
          <a:p>
            <a:pPr marL="1371600" lvl="2" indent="-457200">
              <a:buFont typeface="+mj-lt"/>
              <a:buAutoNum type="arabicPeriod"/>
            </a:pPr>
            <a:r>
              <a:rPr lang="en-US" sz="2400" dirty="0"/>
              <a:t>Public opinion</a:t>
            </a:r>
          </a:p>
          <a:p>
            <a:pPr marL="1371600" lvl="2" indent="-457200">
              <a:buFont typeface="+mj-lt"/>
              <a:buAutoNum type="arabicPeriod"/>
            </a:pPr>
            <a:r>
              <a:rPr lang="en-US" sz="2400" dirty="0"/>
              <a:t>Elections</a:t>
            </a:r>
          </a:p>
          <a:p>
            <a:pPr marL="1371600" lvl="2" indent="-457200">
              <a:buFont typeface="+mj-lt"/>
              <a:buAutoNum type="arabicPeriod"/>
            </a:pPr>
            <a:r>
              <a:rPr lang="en-US" sz="2400" dirty="0"/>
              <a:t>Health behavior (e.g., during pandemics) and many more.</a:t>
            </a:r>
          </a:p>
          <a:p>
            <a:pPr lvl="1"/>
            <a:r>
              <a:rPr lang="en-US" dirty="0"/>
              <a:t>Promoting media literacy and source transparency is vital.</a:t>
            </a:r>
          </a:p>
          <a:p>
            <a:pPr marL="457200" lvl="1" indent="0">
              <a:buNone/>
            </a:pPr>
            <a:endParaRPr lang="en-US" dirty="0"/>
          </a:p>
          <a:p>
            <a:pPr marL="0" indent="0">
              <a:buNone/>
            </a:pPr>
            <a:r>
              <a:rPr lang="en-US" sz="2400" b="1" dirty="0"/>
              <a:t>🔧 Why It’s Challenging</a:t>
            </a:r>
          </a:p>
          <a:p>
            <a:pPr lvl="1"/>
            <a:r>
              <a:rPr lang="en-US" dirty="0"/>
              <a:t> News rarely follows a consistent citation format.</a:t>
            </a:r>
          </a:p>
          <a:p>
            <a:pPr lvl="1"/>
            <a:r>
              <a:rPr lang="en-US" dirty="0"/>
              <a:t>Many articles cite nothing or only link internally.</a:t>
            </a:r>
          </a:p>
          <a:p>
            <a:pPr lvl="1"/>
            <a:r>
              <a:rPr lang="en-US" dirty="0"/>
              <a:t>Trust is subjective and hard to quantify.</a:t>
            </a:r>
          </a:p>
          <a:p>
            <a:pPr lvl="1"/>
            <a:r>
              <a:rPr lang="en-US" dirty="0"/>
              <a:t>Web scraping and similarity detection are technically complex.</a:t>
            </a:r>
          </a:p>
        </p:txBody>
      </p:sp>
    </p:spTree>
    <p:extLst>
      <p:ext uri="{BB962C8B-B14F-4D97-AF65-F5344CB8AC3E}">
        <p14:creationId xmlns:p14="http://schemas.microsoft.com/office/powerpoint/2010/main" val="4290657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FB33-54FA-26EE-3078-E058AE9C253E}"/>
              </a:ext>
            </a:extLst>
          </p:cNvPr>
          <p:cNvSpPr>
            <a:spLocks noGrp="1"/>
          </p:cNvSpPr>
          <p:nvPr>
            <p:ph type="title"/>
          </p:nvPr>
        </p:nvSpPr>
        <p:spPr/>
        <p:txBody>
          <a:bodyPr/>
          <a:lstStyle/>
          <a:p>
            <a:r>
              <a:rPr lang="en-IN" dirty="0"/>
              <a:t>🧩</a:t>
            </a:r>
            <a:r>
              <a:rPr lang="en-US" b="1" dirty="0"/>
              <a:t>Problem Statement</a:t>
            </a:r>
            <a:endParaRPr lang="en-IN" dirty="0"/>
          </a:p>
        </p:txBody>
      </p:sp>
      <p:sp>
        <p:nvSpPr>
          <p:cNvPr id="3" name="Content Placeholder 2">
            <a:extLst>
              <a:ext uri="{FF2B5EF4-FFF2-40B4-BE49-F238E27FC236}">
                <a16:creationId xmlns:a16="http://schemas.microsoft.com/office/drawing/2014/main" id="{69E9561E-E048-D7A8-DF85-69E62382D236}"/>
              </a:ext>
            </a:extLst>
          </p:cNvPr>
          <p:cNvSpPr>
            <a:spLocks noGrp="1"/>
          </p:cNvSpPr>
          <p:nvPr>
            <p:ph idx="1"/>
          </p:nvPr>
        </p:nvSpPr>
        <p:spPr/>
        <p:txBody>
          <a:bodyPr>
            <a:normAutofit/>
          </a:bodyPr>
          <a:lstStyle/>
          <a:p>
            <a:pPr marL="0" indent="0">
              <a:buNone/>
            </a:pPr>
            <a:r>
              <a:rPr lang="en-US" sz="2400" b="1" dirty="0"/>
              <a:t>📊 Why Data-Driven Works</a:t>
            </a:r>
          </a:p>
          <a:p>
            <a:pPr lvl="1"/>
            <a:r>
              <a:rPr lang="en-US" dirty="0"/>
              <a:t>Trust can emerge from patterns in citation behavior. </a:t>
            </a:r>
          </a:p>
          <a:p>
            <a:pPr lvl="1"/>
            <a:r>
              <a:rPr lang="en-US" dirty="0"/>
              <a:t>Using a graph model and PageRank Algorithm, we can:</a:t>
            </a:r>
          </a:p>
          <a:p>
            <a:pPr marL="1371600" lvl="2" indent="-457200">
              <a:buFont typeface="+mj-lt"/>
              <a:buAutoNum type="arabicPeriod"/>
            </a:pPr>
            <a:r>
              <a:rPr lang="en-US" sz="2400" dirty="0"/>
              <a:t>Measure source centrality and influence.</a:t>
            </a:r>
          </a:p>
          <a:p>
            <a:pPr marL="1371600" lvl="2" indent="-457200">
              <a:buFont typeface="+mj-lt"/>
              <a:buAutoNum type="arabicPeriod"/>
            </a:pPr>
            <a:r>
              <a:rPr lang="en-US" sz="2400" dirty="0"/>
              <a:t>Detect echo chambers and unverified sources.</a:t>
            </a:r>
          </a:p>
          <a:p>
            <a:pPr marL="1371600" lvl="2" indent="-457200">
              <a:buFont typeface="+mj-lt"/>
              <a:buAutoNum type="arabicPeriod"/>
            </a:pPr>
            <a:r>
              <a:rPr lang="en-US" sz="2400" dirty="0"/>
              <a:t>Allow for automated, scalable trust estimation.</a:t>
            </a:r>
          </a:p>
        </p:txBody>
      </p:sp>
    </p:spTree>
    <p:extLst>
      <p:ext uri="{BB962C8B-B14F-4D97-AF65-F5344CB8AC3E}">
        <p14:creationId xmlns:p14="http://schemas.microsoft.com/office/powerpoint/2010/main" val="3827525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68E5F-24A0-CD9C-8B3A-C9A2D0A23FB4}"/>
              </a:ext>
            </a:extLst>
          </p:cNvPr>
          <p:cNvSpPr>
            <a:spLocks noGrp="1"/>
          </p:cNvSpPr>
          <p:nvPr>
            <p:ph type="title"/>
          </p:nvPr>
        </p:nvSpPr>
        <p:spPr>
          <a:xfrm>
            <a:off x="838200" y="3620"/>
            <a:ext cx="10515600" cy="1325563"/>
          </a:xfrm>
        </p:spPr>
        <p:txBody>
          <a:bodyPr/>
          <a:lstStyle/>
          <a:p>
            <a:r>
              <a:rPr lang="en-IN" b="1" dirty="0"/>
              <a:t>📍</a:t>
            </a:r>
            <a:r>
              <a:rPr lang="en-US" b="1" dirty="0"/>
              <a:t>Current Status</a:t>
            </a:r>
            <a:endParaRPr lang="en-IN" dirty="0"/>
          </a:p>
        </p:txBody>
      </p:sp>
      <p:sp>
        <p:nvSpPr>
          <p:cNvPr id="3" name="Content Placeholder 2">
            <a:extLst>
              <a:ext uri="{FF2B5EF4-FFF2-40B4-BE49-F238E27FC236}">
                <a16:creationId xmlns:a16="http://schemas.microsoft.com/office/drawing/2014/main" id="{86C15697-F602-EF5A-7625-4B2392D6081B}"/>
              </a:ext>
            </a:extLst>
          </p:cNvPr>
          <p:cNvSpPr>
            <a:spLocks noGrp="1"/>
          </p:cNvSpPr>
          <p:nvPr>
            <p:ph idx="1"/>
          </p:nvPr>
        </p:nvSpPr>
        <p:spPr>
          <a:xfrm>
            <a:off x="838200" y="1176670"/>
            <a:ext cx="10515600" cy="5486401"/>
          </a:xfrm>
        </p:spPr>
        <p:txBody>
          <a:bodyPr>
            <a:normAutofit fontScale="92500" lnSpcReduction="20000"/>
          </a:bodyPr>
          <a:lstStyle/>
          <a:p>
            <a:pPr>
              <a:buNone/>
            </a:pPr>
            <a:r>
              <a:rPr lang="en-IN" b="1" dirty="0"/>
              <a:t>Trust Model Components:</a:t>
            </a:r>
            <a:endParaRPr lang="en-IN" dirty="0"/>
          </a:p>
          <a:p>
            <a:pPr lvl="1"/>
            <a:r>
              <a:rPr lang="en-IN" b="1" dirty="0"/>
              <a:t>Expertise</a:t>
            </a:r>
            <a:r>
              <a:rPr lang="en-IN" dirty="0"/>
              <a:t>: Topic relevance &amp; writing quality</a:t>
            </a:r>
          </a:p>
          <a:p>
            <a:pPr lvl="1"/>
            <a:r>
              <a:rPr lang="en-IN" b="1" dirty="0"/>
              <a:t>Goodwill</a:t>
            </a:r>
            <a:r>
              <a:rPr lang="en-IN" dirty="0"/>
              <a:t>: User feedback &amp; engagement</a:t>
            </a:r>
          </a:p>
          <a:p>
            <a:pPr lvl="1"/>
            <a:r>
              <a:rPr lang="en-IN" b="1" dirty="0"/>
              <a:t>Coherence</a:t>
            </a:r>
            <a:r>
              <a:rPr lang="en-IN" dirty="0"/>
              <a:t>: Consistency of source over time</a:t>
            </a:r>
          </a:p>
          <a:p>
            <a:pPr lvl="1"/>
            <a:r>
              <a:rPr lang="en-IN" b="1" dirty="0"/>
              <a:t>Output</a:t>
            </a:r>
            <a:r>
              <a:rPr lang="en-IN" dirty="0"/>
              <a:t>: Dynamic trust scores via weighted aggregation</a:t>
            </a:r>
          </a:p>
          <a:p>
            <a:pPr>
              <a:buNone/>
            </a:pPr>
            <a:r>
              <a:rPr lang="en-IN" b="1" dirty="0"/>
              <a:t>ML Techniques Used:</a:t>
            </a:r>
            <a:endParaRPr lang="en-IN" dirty="0"/>
          </a:p>
          <a:p>
            <a:pPr lvl="1"/>
            <a:r>
              <a:rPr lang="en-IN" dirty="0"/>
              <a:t>It was used with an ML model.</a:t>
            </a:r>
          </a:p>
          <a:p>
            <a:pPr lvl="1"/>
            <a:r>
              <a:rPr lang="en-IN" b="1" dirty="0" err="1"/>
              <a:t>XGBoost</a:t>
            </a:r>
            <a:r>
              <a:rPr lang="en-IN" dirty="0"/>
              <a:t>: For message-based classification</a:t>
            </a:r>
          </a:p>
          <a:p>
            <a:pPr lvl="1"/>
            <a:r>
              <a:rPr lang="en-IN" b="1" dirty="0"/>
              <a:t>BERT/ALBERT</a:t>
            </a:r>
            <a:r>
              <a:rPr lang="en-IN" dirty="0"/>
              <a:t>: For fact-checking via semantic similarity</a:t>
            </a:r>
          </a:p>
          <a:p>
            <a:pPr>
              <a:buNone/>
            </a:pPr>
            <a:r>
              <a:rPr lang="en-IN" b="1" dirty="0"/>
              <a:t>Key Limitations:</a:t>
            </a:r>
            <a:endParaRPr lang="en-IN" dirty="0"/>
          </a:p>
          <a:p>
            <a:pPr lvl="1"/>
            <a:r>
              <a:rPr lang="en-IN" dirty="0"/>
              <a:t>Static weight tuning (no real-time adaptation)</a:t>
            </a:r>
          </a:p>
          <a:p>
            <a:pPr lvl="1"/>
            <a:r>
              <a:rPr lang="en-IN" dirty="0"/>
              <a:t>No graph-based trust propagation</a:t>
            </a:r>
          </a:p>
          <a:p>
            <a:pPr lvl="1"/>
            <a:r>
              <a:rPr lang="en-IN" dirty="0"/>
              <a:t>Relies on labelled datasets; struggles with unseen content</a:t>
            </a:r>
            <a:endParaRPr lang="en-IN" dirty="0">
              <a:hlinkClick r:id="rId2"/>
            </a:endParaRPr>
          </a:p>
          <a:p>
            <a:pPr marL="0" indent="0">
              <a:buNone/>
            </a:pPr>
            <a:endParaRPr lang="en-IN" dirty="0">
              <a:hlinkClick r:id="rId2"/>
            </a:endParaRPr>
          </a:p>
          <a:p>
            <a:pPr marL="0" indent="0">
              <a:buNone/>
            </a:pPr>
            <a:r>
              <a:rPr lang="en-IN" dirty="0">
                <a:hlinkClick r:id="rId2"/>
              </a:rPr>
              <a:t>https://ieeexplore.ieee.org/document/10262169</a:t>
            </a:r>
            <a:endParaRPr lang="en-US" dirty="0"/>
          </a:p>
          <a:p>
            <a:pPr marL="0" indent="0">
              <a:buNone/>
            </a:pPr>
            <a:endParaRPr lang="en-IN" dirty="0"/>
          </a:p>
        </p:txBody>
      </p:sp>
    </p:spTree>
    <p:extLst>
      <p:ext uri="{BB962C8B-B14F-4D97-AF65-F5344CB8AC3E}">
        <p14:creationId xmlns:p14="http://schemas.microsoft.com/office/powerpoint/2010/main" val="1385500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D7F40-E5F0-1811-4A7C-2B403DA00EA6}"/>
              </a:ext>
            </a:extLst>
          </p:cNvPr>
          <p:cNvSpPr>
            <a:spLocks noGrp="1"/>
          </p:cNvSpPr>
          <p:nvPr>
            <p:ph type="title"/>
          </p:nvPr>
        </p:nvSpPr>
        <p:spPr>
          <a:xfrm>
            <a:off x="838200" y="67418"/>
            <a:ext cx="10515600" cy="1325563"/>
          </a:xfrm>
        </p:spPr>
        <p:txBody>
          <a:bodyPr/>
          <a:lstStyle/>
          <a:p>
            <a:r>
              <a:rPr lang="en-IN" b="1" dirty="0"/>
              <a:t>💡 Proposed Idea</a:t>
            </a:r>
            <a:endParaRPr lang="en-IN" dirty="0"/>
          </a:p>
        </p:txBody>
      </p:sp>
      <p:sp>
        <p:nvSpPr>
          <p:cNvPr id="3" name="Content Placeholder 2">
            <a:extLst>
              <a:ext uri="{FF2B5EF4-FFF2-40B4-BE49-F238E27FC236}">
                <a16:creationId xmlns:a16="http://schemas.microsoft.com/office/drawing/2014/main" id="{3B2D4A73-C875-BC4F-0333-6852C1AC675D}"/>
              </a:ext>
            </a:extLst>
          </p:cNvPr>
          <p:cNvSpPr>
            <a:spLocks noGrp="1"/>
          </p:cNvSpPr>
          <p:nvPr>
            <p:ph idx="1"/>
          </p:nvPr>
        </p:nvSpPr>
        <p:spPr>
          <a:xfrm>
            <a:off x="838200" y="1318437"/>
            <a:ext cx="10515600" cy="5472145"/>
          </a:xfrm>
        </p:spPr>
        <p:txBody>
          <a:bodyPr>
            <a:normAutofit fontScale="92500"/>
          </a:bodyPr>
          <a:lstStyle/>
          <a:p>
            <a:r>
              <a:rPr lang="en-US" sz="2400" dirty="0"/>
              <a:t>Our solution aims to evaluate the trustworthiness of news articles by leveraging the credibility of their sources and interconnections between them. The core components of our approach are:</a:t>
            </a:r>
          </a:p>
          <a:p>
            <a:pPr marL="971550" lvl="1" indent="-514350">
              <a:buFont typeface="+mj-lt"/>
              <a:buAutoNum type="arabicPeriod"/>
            </a:pPr>
            <a:r>
              <a:rPr lang="en-US" b="1" i="1" dirty="0"/>
              <a:t>Source-Based Scoring:</a:t>
            </a:r>
            <a:br>
              <a:rPr lang="en-US" dirty="0"/>
            </a:br>
            <a:r>
              <a:rPr lang="en-US" dirty="0"/>
              <a:t>Each article's initial trust score is derived from the historical trustworthiness of the news site that published it.</a:t>
            </a:r>
          </a:p>
          <a:p>
            <a:pPr marL="971550" lvl="1" indent="-514350">
              <a:buFont typeface="+mj-lt"/>
              <a:buAutoNum type="arabicPeriod"/>
            </a:pPr>
            <a:r>
              <a:rPr lang="en-US" b="1" i="1" dirty="0"/>
              <a:t>Cross-Verification:</a:t>
            </a:r>
            <a:br>
              <a:rPr lang="en-US" dirty="0"/>
            </a:br>
            <a:r>
              <a:rPr lang="en-US" dirty="0"/>
              <a:t>The trust score is adjusted based on other news sources that have published similar news, either corroborating or contradicting the original article. But we don’t really consider if it is corroborating or contradiction.</a:t>
            </a:r>
          </a:p>
          <a:p>
            <a:pPr marL="971550" lvl="1" indent="-514350">
              <a:buFont typeface="+mj-lt"/>
              <a:buAutoNum type="arabicPeriod"/>
            </a:pPr>
            <a:r>
              <a:rPr lang="en-US" b="1" i="1" dirty="0"/>
              <a:t>Citation and Propagation Network:</a:t>
            </a:r>
            <a:br>
              <a:rPr lang="en-US" dirty="0"/>
            </a:br>
            <a:r>
              <a:rPr lang="en-US" dirty="0"/>
              <a:t>We model a network of news sources using explicit citations (if present) or similarity-based linking. Trust scores propagate through this network, allowing us to refine article credibility via a process similar to PageRank.</a:t>
            </a:r>
          </a:p>
          <a:p>
            <a:pPr marL="971550" lvl="1" indent="-514350">
              <a:buFont typeface="+mj-lt"/>
              <a:buAutoNum type="arabicPeriod"/>
            </a:pPr>
            <a:endParaRPr lang="en-US" dirty="0"/>
          </a:p>
          <a:p>
            <a:pPr marL="0" indent="0">
              <a:buNone/>
            </a:pPr>
            <a:r>
              <a:rPr lang="en-IN" sz="2400" b="1" dirty="0" err="1"/>
              <a:t>Github</a:t>
            </a:r>
            <a:r>
              <a:rPr lang="en-IN" sz="2400" b="1" dirty="0"/>
              <a:t> Repo: </a:t>
            </a:r>
            <a:r>
              <a:rPr lang="en-IN" sz="2400" b="1" dirty="0">
                <a:hlinkClick r:id="rId2"/>
              </a:rPr>
              <a:t>https://github.com/Shreyansh9878/Fake-New-Detection.git</a:t>
            </a:r>
            <a:endParaRPr lang="en-IN" sz="2400" dirty="0"/>
          </a:p>
        </p:txBody>
      </p:sp>
    </p:spTree>
    <p:extLst>
      <p:ext uri="{BB962C8B-B14F-4D97-AF65-F5344CB8AC3E}">
        <p14:creationId xmlns:p14="http://schemas.microsoft.com/office/powerpoint/2010/main" val="3265911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5CD96-65D6-A7DE-27A3-CED5937C4D6B}"/>
              </a:ext>
            </a:extLst>
          </p:cNvPr>
          <p:cNvSpPr>
            <a:spLocks noGrp="1"/>
          </p:cNvSpPr>
          <p:nvPr>
            <p:ph type="title"/>
          </p:nvPr>
        </p:nvSpPr>
        <p:spPr>
          <a:xfrm>
            <a:off x="838200" y="67418"/>
            <a:ext cx="10515600" cy="1325563"/>
          </a:xfrm>
        </p:spPr>
        <p:txBody>
          <a:bodyPr/>
          <a:lstStyle/>
          <a:p>
            <a:r>
              <a:rPr lang="en-IN" b="1" dirty="0"/>
              <a:t>💡 Proposed Idea</a:t>
            </a:r>
            <a:endParaRPr lang="en-IN" dirty="0"/>
          </a:p>
        </p:txBody>
      </p:sp>
      <p:sp>
        <p:nvSpPr>
          <p:cNvPr id="3" name="Content Placeholder 2">
            <a:extLst>
              <a:ext uri="{FF2B5EF4-FFF2-40B4-BE49-F238E27FC236}">
                <a16:creationId xmlns:a16="http://schemas.microsoft.com/office/drawing/2014/main" id="{2C1106A4-21C6-8D9E-E6E5-A15AA03B41F4}"/>
              </a:ext>
            </a:extLst>
          </p:cNvPr>
          <p:cNvSpPr>
            <a:spLocks noGrp="1"/>
          </p:cNvSpPr>
          <p:nvPr>
            <p:ph idx="1"/>
          </p:nvPr>
        </p:nvSpPr>
        <p:spPr>
          <a:xfrm>
            <a:off x="689344" y="1253331"/>
            <a:ext cx="10864704" cy="4351338"/>
          </a:xfrm>
        </p:spPr>
        <p:txBody>
          <a:bodyPr>
            <a:normAutofit/>
          </a:bodyPr>
          <a:lstStyle/>
          <a:p>
            <a:pPr marL="0" indent="0">
              <a:buNone/>
            </a:pPr>
            <a:r>
              <a:rPr lang="en-IN" sz="2000" dirty="0"/>
              <a:t>📊 </a:t>
            </a:r>
            <a:r>
              <a:rPr lang="en-IN" sz="2000" b="1" dirty="0"/>
              <a:t>PageRank Algorithm</a:t>
            </a:r>
          </a:p>
          <a:p>
            <a:pPr lvl="1"/>
            <a:r>
              <a:rPr lang="en-IN" sz="2000" b="1" dirty="0"/>
              <a:t> </a:t>
            </a:r>
            <a:r>
              <a:rPr lang="en-US" sz="2000" b="1" dirty="0"/>
              <a:t>What is it?</a:t>
            </a:r>
          </a:p>
          <a:p>
            <a:pPr lvl="2"/>
            <a:r>
              <a:rPr lang="en-US" dirty="0"/>
              <a:t>A link analysis algorithm developed by Google founders.</a:t>
            </a:r>
          </a:p>
          <a:p>
            <a:pPr lvl="2"/>
            <a:r>
              <a:rPr lang="en-US" dirty="0"/>
              <a:t>Measures the importance of a webpage based on incoming links.</a:t>
            </a:r>
          </a:p>
          <a:p>
            <a:pPr lvl="1"/>
            <a:r>
              <a:rPr lang="en-US" sz="2000" b="1" dirty="0"/>
              <a:t>Core Idea:</a:t>
            </a:r>
          </a:p>
          <a:p>
            <a:pPr lvl="2"/>
            <a:r>
              <a:rPr lang="en-US" dirty="0"/>
              <a:t>A page is important if it is cited by other important pages.</a:t>
            </a:r>
          </a:p>
          <a:p>
            <a:pPr lvl="1"/>
            <a:r>
              <a:rPr lang="en-US" sz="2000" b="1" dirty="0"/>
              <a:t>Applications:</a:t>
            </a:r>
          </a:p>
          <a:p>
            <a:pPr lvl="2"/>
            <a:r>
              <a:rPr lang="en-US" dirty="0"/>
              <a:t>Web search ranking</a:t>
            </a:r>
          </a:p>
          <a:p>
            <a:pPr lvl="2"/>
            <a:r>
              <a:rPr lang="en-US" dirty="0"/>
              <a:t>Trust propagation in networks</a:t>
            </a:r>
          </a:p>
          <a:p>
            <a:pPr lvl="2"/>
            <a:r>
              <a:rPr lang="en-US" dirty="0"/>
              <a:t>Social influence analysis</a:t>
            </a:r>
          </a:p>
        </p:txBody>
      </p:sp>
      <p:pic>
        <p:nvPicPr>
          <p:cNvPr id="4" name="Picture 3">
            <a:extLst>
              <a:ext uri="{FF2B5EF4-FFF2-40B4-BE49-F238E27FC236}">
                <a16:creationId xmlns:a16="http://schemas.microsoft.com/office/drawing/2014/main" id="{C49A017F-B9C3-1517-4F78-5914EC3B0D80}"/>
              </a:ext>
            </a:extLst>
          </p:cNvPr>
          <p:cNvPicPr>
            <a:picLocks noChangeAspect="1"/>
          </p:cNvPicPr>
          <p:nvPr/>
        </p:nvPicPr>
        <p:blipFill>
          <a:blip r:embed="rId2"/>
          <a:stretch>
            <a:fillRect/>
          </a:stretch>
        </p:blipFill>
        <p:spPr>
          <a:xfrm>
            <a:off x="1561493" y="4755625"/>
            <a:ext cx="4560203" cy="786452"/>
          </a:xfrm>
          <a:prstGeom prst="rect">
            <a:avLst/>
          </a:prstGeom>
        </p:spPr>
      </p:pic>
      <p:pic>
        <p:nvPicPr>
          <p:cNvPr id="5" name="Picture 4">
            <a:extLst>
              <a:ext uri="{FF2B5EF4-FFF2-40B4-BE49-F238E27FC236}">
                <a16:creationId xmlns:a16="http://schemas.microsoft.com/office/drawing/2014/main" id="{2209013D-1B4A-E612-C8BE-C57150962764}"/>
              </a:ext>
            </a:extLst>
          </p:cNvPr>
          <p:cNvPicPr>
            <a:picLocks noChangeAspect="1"/>
          </p:cNvPicPr>
          <p:nvPr/>
        </p:nvPicPr>
        <p:blipFill>
          <a:blip r:embed="rId3"/>
          <a:stretch>
            <a:fillRect/>
          </a:stretch>
        </p:blipFill>
        <p:spPr>
          <a:xfrm>
            <a:off x="1192618" y="5588744"/>
            <a:ext cx="6102625" cy="1024217"/>
          </a:xfrm>
          <a:prstGeom prst="rect">
            <a:avLst/>
          </a:prstGeom>
        </p:spPr>
      </p:pic>
      <p:pic>
        <p:nvPicPr>
          <p:cNvPr id="6" name="Picture 2" descr="How Google Search Algorithm Works?">
            <a:extLst>
              <a:ext uri="{FF2B5EF4-FFF2-40B4-BE49-F238E27FC236}">
                <a16:creationId xmlns:a16="http://schemas.microsoft.com/office/drawing/2014/main" id="{9C6DA4A9-B052-44A2-7E63-BF9D7DDCFB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84544" y="3786472"/>
            <a:ext cx="3999271" cy="2826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1748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1F87-4EEA-38B5-767D-7DFB20816720}"/>
              </a:ext>
            </a:extLst>
          </p:cNvPr>
          <p:cNvSpPr>
            <a:spLocks noGrp="1"/>
          </p:cNvSpPr>
          <p:nvPr>
            <p:ph type="title"/>
          </p:nvPr>
        </p:nvSpPr>
        <p:spPr>
          <a:xfrm>
            <a:off x="838200" y="53237"/>
            <a:ext cx="10515600" cy="1325563"/>
          </a:xfrm>
        </p:spPr>
        <p:txBody>
          <a:bodyPr/>
          <a:lstStyle/>
          <a:p>
            <a:r>
              <a:rPr lang="en-IN" b="1" dirty="0"/>
              <a:t>💡 Proposed Idea</a:t>
            </a:r>
            <a:endParaRPr lang="en-IN" dirty="0"/>
          </a:p>
        </p:txBody>
      </p:sp>
      <p:sp>
        <p:nvSpPr>
          <p:cNvPr id="3" name="Content Placeholder 2">
            <a:extLst>
              <a:ext uri="{FF2B5EF4-FFF2-40B4-BE49-F238E27FC236}">
                <a16:creationId xmlns:a16="http://schemas.microsoft.com/office/drawing/2014/main" id="{160156B8-702E-EED7-1C7A-426F5E9FF8EB}"/>
              </a:ext>
            </a:extLst>
          </p:cNvPr>
          <p:cNvSpPr>
            <a:spLocks noGrp="1"/>
          </p:cNvSpPr>
          <p:nvPr>
            <p:ph idx="1"/>
          </p:nvPr>
        </p:nvSpPr>
        <p:spPr>
          <a:xfrm>
            <a:off x="838200" y="1190846"/>
            <a:ext cx="10515600" cy="5543107"/>
          </a:xfrm>
        </p:spPr>
        <p:txBody>
          <a:bodyPr>
            <a:normAutofit lnSpcReduction="10000"/>
          </a:bodyPr>
          <a:lstStyle/>
          <a:p>
            <a:pPr marL="0" indent="0">
              <a:buNone/>
            </a:pPr>
            <a:r>
              <a:rPr lang="en-US" sz="2000" b="1" dirty="0"/>
              <a:t>🧭 Workflow Steps – News Trust Evaluation Pipeline</a:t>
            </a:r>
          </a:p>
          <a:p>
            <a:pPr lvl="1"/>
            <a:r>
              <a:rPr lang="en-US" sz="2000" b="1" i="1" dirty="0"/>
              <a:t>User Input:</a:t>
            </a:r>
          </a:p>
          <a:p>
            <a:pPr marL="1371600" lvl="2" indent="-457200">
              <a:buFont typeface="+mj-lt"/>
              <a:buAutoNum type="arabicPeriod"/>
            </a:pPr>
            <a:r>
              <a:rPr lang="en-US" dirty="0"/>
              <a:t>The user provides the URL of a news article they wish to evaluate.</a:t>
            </a:r>
          </a:p>
          <a:p>
            <a:pPr lvl="1"/>
            <a:r>
              <a:rPr lang="en-US" sz="2000" b="1" i="1" dirty="0"/>
              <a:t>Graph Node Creation:</a:t>
            </a:r>
          </a:p>
          <a:p>
            <a:pPr marL="1371600" lvl="2" indent="-457200">
              <a:buFont typeface="+mj-lt"/>
              <a:buAutoNum type="arabicPeriod"/>
            </a:pPr>
            <a:r>
              <a:rPr lang="en-US" dirty="0"/>
              <a:t>The algorithm converts the given article into a node in the graph. Metadata such as the headline, main content, and any external citations (links to other news sources) are extracted.</a:t>
            </a:r>
          </a:p>
          <a:p>
            <a:pPr lvl="1"/>
            <a:r>
              <a:rPr lang="en-US" sz="2000" b="1" i="1" dirty="0"/>
              <a:t>Content Preprocessing:</a:t>
            </a:r>
          </a:p>
          <a:p>
            <a:pPr marL="1371600" lvl="2" indent="-457200">
              <a:buFont typeface="+mj-lt"/>
              <a:buAutoNum type="arabicPeriod"/>
            </a:pPr>
            <a:r>
              <a:rPr lang="en-US" dirty="0"/>
              <a:t>The article content undergoes </a:t>
            </a:r>
            <a:r>
              <a:rPr lang="en-US" dirty="0" err="1"/>
              <a:t>stopword</a:t>
            </a:r>
            <a:r>
              <a:rPr lang="en-US" dirty="0"/>
              <a:t> removal, resulting in a set of significant terms. </a:t>
            </a:r>
          </a:p>
          <a:p>
            <a:pPr marL="1371600" lvl="2" indent="-457200">
              <a:buFont typeface="+mj-lt"/>
              <a:buAutoNum type="arabicPeriod"/>
            </a:pPr>
            <a:r>
              <a:rPr lang="en-US" dirty="0"/>
              <a:t>These terms are then inserted into a Trie data structure for efficient matching and comparison.</a:t>
            </a:r>
          </a:p>
          <a:p>
            <a:pPr lvl="1"/>
            <a:r>
              <a:rPr lang="en-US" sz="2000" b="1" i="1" dirty="0"/>
              <a:t>Citation Handling:</a:t>
            </a:r>
          </a:p>
          <a:p>
            <a:pPr marL="1371600" lvl="2" indent="-457200">
              <a:buFont typeface="+mj-lt"/>
              <a:buAutoNum type="arabicPeriod"/>
            </a:pPr>
            <a:r>
              <a:rPr lang="en-US" b="1" i="1" dirty="0"/>
              <a:t>If external citations exist</a:t>
            </a:r>
            <a:r>
              <a:rPr lang="en-US" dirty="0"/>
              <a:t>:</a:t>
            </a:r>
            <a:br>
              <a:rPr lang="en-US" dirty="0"/>
            </a:br>
            <a:r>
              <a:rPr lang="en-US" dirty="0"/>
              <a:t>Each cited article is fetched, parsed, and added as a new node. The headline, content, and its citations are similarly extracted.</a:t>
            </a:r>
          </a:p>
          <a:p>
            <a:pPr marL="1371600" lvl="2" indent="-457200">
              <a:buFont typeface="+mj-lt"/>
              <a:buAutoNum type="arabicPeriod"/>
            </a:pPr>
            <a:r>
              <a:rPr lang="en-US" b="1" i="1" dirty="0"/>
              <a:t>If no citations exist:</a:t>
            </a:r>
            <a:br>
              <a:rPr lang="en-US" dirty="0"/>
            </a:br>
            <a:r>
              <a:rPr lang="en-US" dirty="0"/>
              <a:t>The system performs a semantic similarity search to find articles on other news sites reporting similar events. These are also added as connected nodes.</a:t>
            </a:r>
          </a:p>
        </p:txBody>
      </p:sp>
    </p:spTree>
    <p:extLst>
      <p:ext uri="{BB962C8B-B14F-4D97-AF65-F5344CB8AC3E}">
        <p14:creationId xmlns:p14="http://schemas.microsoft.com/office/powerpoint/2010/main" val="2211392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4CA98-E939-3132-3578-A8D8BD9072DF}"/>
              </a:ext>
            </a:extLst>
          </p:cNvPr>
          <p:cNvSpPr>
            <a:spLocks noGrp="1"/>
          </p:cNvSpPr>
          <p:nvPr>
            <p:ph type="title"/>
          </p:nvPr>
        </p:nvSpPr>
        <p:spPr>
          <a:xfrm>
            <a:off x="838200" y="39320"/>
            <a:ext cx="10515600" cy="1325563"/>
          </a:xfrm>
        </p:spPr>
        <p:txBody>
          <a:bodyPr/>
          <a:lstStyle/>
          <a:p>
            <a:r>
              <a:rPr lang="en-IN" b="1" dirty="0"/>
              <a:t>💡 Proposed Idea</a:t>
            </a:r>
            <a:endParaRPr lang="en-IN" dirty="0"/>
          </a:p>
        </p:txBody>
      </p:sp>
      <p:sp>
        <p:nvSpPr>
          <p:cNvPr id="3" name="Content Placeholder 2">
            <a:extLst>
              <a:ext uri="{FF2B5EF4-FFF2-40B4-BE49-F238E27FC236}">
                <a16:creationId xmlns:a16="http://schemas.microsoft.com/office/drawing/2014/main" id="{89C7118E-DF38-096C-C89E-612072C87194}"/>
              </a:ext>
            </a:extLst>
          </p:cNvPr>
          <p:cNvSpPr>
            <a:spLocks noGrp="1"/>
          </p:cNvSpPr>
          <p:nvPr>
            <p:ph idx="1"/>
          </p:nvPr>
        </p:nvSpPr>
        <p:spPr>
          <a:xfrm>
            <a:off x="838200" y="1138057"/>
            <a:ext cx="10515600" cy="4351338"/>
          </a:xfrm>
        </p:spPr>
        <p:txBody>
          <a:bodyPr>
            <a:normAutofit/>
          </a:bodyPr>
          <a:lstStyle/>
          <a:p>
            <a:r>
              <a:rPr lang="en-US" sz="2400" b="1" dirty="0"/>
              <a:t>Edge Creation &amp; Weight Assignment:</a:t>
            </a:r>
          </a:p>
          <a:p>
            <a:pPr marL="914400" lvl="1" indent="-457200">
              <a:buFont typeface="+mj-lt"/>
              <a:buAutoNum type="arabicPeriod"/>
            </a:pPr>
            <a:r>
              <a:rPr lang="en-US" dirty="0"/>
              <a:t>For each connected article, the </a:t>
            </a:r>
            <a:r>
              <a:rPr lang="en-US" dirty="0" err="1"/>
              <a:t>stopword</a:t>
            </a:r>
            <a:r>
              <a:rPr lang="en-US" dirty="0"/>
              <a:t>-removed content is compared to the main article’s Trie structure to determine content similarity.</a:t>
            </a:r>
          </a:p>
          <a:p>
            <a:pPr marL="914400" lvl="1" indent="-457200">
              <a:buFont typeface="+mj-lt"/>
              <a:buAutoNum type="arabicPeriod"/>
            </a:pPr>
            <a:r>
              <a:rPr lang="en-US" dirty="0"/>
              <a:t>This similarity score is used as the weight of the edge between the nodes, representing the strength of trust propagation.</a:t>
            </a:r>
          </a:p>
          <a:p>
            <a:r>
              <a:rPr lang="en-US" sz="2400" b="1" dirty="0"/>
              <a:t>Trust Propagation:</a:t>
            </a:r>
          </a:p>
          <a:p>
            <a:pPr marL="914400" lvl="1" indent="-457200">
              <a:buFont typeface="+mj-lt"/>
              <a:buAutoNum type="arabicPeriod"/>
            </a:pPr>
            <a:r>
              <a:rPr lang="en-US" dirty="0"/>
              <a:t>After the graph is constructed, PageRank is run on the citation/similarity network to compute trust scores for each article, influenced by both source reputation and content agreement.</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1B8D37ED-1E88-07BE-42CF-7BCF478EFFC3}"/>
                  </a:ext>
                </a:extLst>
              </p:cNvPr>
              <p:cNvSpPr txBox="1"/>
              <p:nvPr/>
            </p:nvSpPr>
            <p:spPr>
              <a:xfrm>
                <a:off x="3182477" y="4713394"/>
                <a:ext cx="6440802" cy="878959"/>
              </a:xfrm>
              <a:prstGeom prst="rect">
                <a:avLst/>
              </a:prstGeom>
              <a:noFill/>
            </p:spPr>
            <p:txBody>
              <a:bodyPr wrap="none" lIns="0" tIns="0" rIns="0" bIns="0" rtlCol="0">
                <a:spAutoFit/>
              </a:bodyPr>
              <a:lstStyle/>
              <a:p>
                <a:pPr>
                  <a:buClr>
                    <a:srgbClr val="000000"/>
                  </a:buClr>
                  <a:buFont typeface="Arial"/>
                  <a:buNone/>
                </a:pPr>
                <a14:m>
                  <m:oMathPara xmlns:m="http://schemas.openxmlformats.org/officeDocument/2006/math">
                    <m:oMathParaPr>
                      <m:jc m:val="centerGroup"/>
                    </m:oMathParaPr>
                    <m:oMath xmlns:m="http://schemas.openxmlformats.org/officeDocument/2006/math">
                      <m:r>
                        <a:rPr lang="en-IN" sz="2400" i="1" kern="0">
                          <a:solidFill>
                            <a:srgbClr val="000000"/>
                          </a:solidFill>
                          <a:latin typeface="Cambria Math" panose="02040503050406030204" pitchFamily="18" charset="0"/>
                          <a:sym typeface="Arial"/>
                        </a:rPr>
                        <m:t>𝑇</m:t>
                      </m:r>
                      <m:d>
                        <m:dPr>
                          <m:ctrlPr>
                            <a:rPr lang="en-IN" sz="2400" i="1" kern="0">
                              <a:solidFill>
                                <a:srgbClr val="000000"/>
                              </a:solidFill>
                              <a:latin typeface="Cambria Math" panose="02040503050406030204" pitchFamily="18" charset="0"/>
                              <a:sym typeface="Arial"/>
                            </a:rPr>
                          </m:ctrlPr>
                        </m:dPr>
                        <m:e>
                          <m:r>
                            <a:rPr lang="en-IN" sz="2400" i="1" kern="0">
                              <a:solidFill>
                                <a:srgbClr val="000000"/>
                              </a:solidFill>
                              <a:latin typeface="Cambria Math" panose="02040503050406030204" pitchFamily="18" charset="0"/>
                              <a:sym typeface="Arial"/>
                            </a:rPr>
                            <m:t>𝑢</m:t>
                          </m:r>
                        </m:e>
                      </m:d>
                      <m:r>
                        <a:rPr lang="en-IN" sz="2400" i="1" kern="0">
                          <a:solidFill>
                            <a:srgbClr val="000000"/>
                          </a:solidFill>
                          <a:latin typeface="Cambria Math" panose="02040503050406030204" pitchFamily="18" charset="0"/>
                          <a:sym typeface="Arial"/>
                        </a:rPr>
                        <m:t>= </m:t>
                      </m:r>
                      <m:r>
                        <a:rPr lang="en-IN" sz="2400" i="1" kern="0">
                          <a:solidFill>
                            <a:srgbClr val="000000"/>
                          </a:solidFill>
                          <a:latin typeface="Cambria Math" panose="02040503050406030204" pitchFamily="18" charset="0"/>
                          <a:ea typeface="Cambria Math" panose="02040503050406030204" pitchFamily="18" charset="0"/>
                          <a:sym typeface="Arial"/>
                        </a:rPr>
                        <m:t>𝛼</m:t>
                      </m:r>
                      <m:r>
                        <a:rPr lang="en-IN" sz="2400" i="1" kern="0">
                          <a:solidFill>
                            <a:srgbClr val="000000"/>
                          </a:solidFill>
                          <a:latin typeface="Cambria Math" panose="02040503050406030204" pitchFamily="18" charset="0"/>
                          <a:ea typeface="Cambria Math" panose="02040503050406030204" pitchFamily="18" charset="0"/>
                          <a:sym typeface="Arial"/>
                        </a:rPr>
                        <m:t> </m:t>
                      </m:r>
                      <m:r>
                        <a:rPr lang="en-IN" sz="2400" i="1" kern="0">
                          <a:solidFill>
                            <a:srgbClr val="000000"/>
                          </a:solidFill>
                          <a:latin typeface="Cambria Math" panose="02040503050406030204" pitchFamily="18" charset="0"/>
                          <a:ea typeface="Cambria Math" panose="02040503050406030204" pitchFamily="18" charset="0"/>
                          <a:sym typeface="Arial"/>
                        </a:rPr>
                        <m:t>𝑆</m:t>
                      </m:r>
                      <m:d>
                        <m:dPr>
                          <m:ctrlPr>
                            <a:rPr lang="en-IN" sz="2400" i="1" kern="0">
                              <a:solidFill>
                                <a:srgbClr val="000000"/>
                              </a:solidFill>
                              <a:latin typeface="Cambria Math" panose="02040503050406030204" pitchFamily="18" charset="0"/>
                              <a:ea typeface="Cambria Math" panose="02040503050406030204" pitchFamily="18" charset="0"/>
                              <a:sym typeface="Arial"/>
                            </a:rPr>
                          </m:ctrlPr>
                        </m:dPr>
                        <m:e>
                          <m:r>
                            <a:rPr lang="en-IN" sz="2400" i="1" kern="0">
                              <a:solidFill>
                                <a:srgbClr val="000000"/>
                              </a:solidFill>
                              <a:latin typeface="Cambria Math" panose="02040503050406030204" pitchFamily="18" charset="0"/>
                              <a:ea typeface="Cambria Math" panose="02040503050406030204" pitchFamily="18" charset="0"/>
                              <a:sym typeface="Arial"/>
                            </a:rPr>
                            <m:t>𝑢</m:t>
                          </m:r>
                        </m:e>
                      </m:d>
                      <m:r>
                        <a:rPr lang="en-IN" sz="2400" i="1" kern="0">
                          <a:solidFill>
                            <a:srgbClr val="000000"/>
                          </a:solidFill>
                          <a:latin typeface="Cambria Math" panose="02040503050406030204" pitchFamily="18" charset="0"/>
                          <a:ea typeface="Cambria Math" panose="02040503050406030204" pitchFamily="18" charset="0"/>
                          <a:sym typeface="Arial"/>
                        </a:rPr>
                        <m:t>+(1−</m:t>
                      </m:r>
                      <m:r>
                        <a:rPr lang="en-IN" sz="2400" i="1" kern="0">
                          <a:solidFill>
                            <a:srgbClr val="000000"/>
                          </a:solidFill>
                          <a:latin typeface="Cambria Math" panose="02040503050406030204" pitchFamily="18" charset="0"/>
                          <a:ea typeface="Cambria Math" panose="02040503050406030204" pitchFamily="18" charset="0"/>
                          <a:sym typeface="Arial"/>
                        </a:rPr>
                        <m:t>𝛼</m:t>
                      </m:r>
                      <m:r>
                        <a:rPr lang="en-IN" sz="2400" i="1" kern="0">
                          <a:solidFill>
                            <a:srgbClr val="000000"/>
                          </a:solidFill>
                          <a:latin typeface="Cambria Math" panose="02040503050406030204" pitchFamily="18" charset="0"/>
                          <a:ea typeface="Cambria Math" panose="02040503050406030204" pitchFamily="18" charset="0"/>
                          <a:sym typeface="Arial"/>
                        </a:rPr>
                        <m:t>)</m:t>
                      </m:r>
                      <m:f>
                        <m:fPr>
                          <m:ctrlPr>
                            <a:rPr lang="en-IN" sz="2400" i="1" kern="0">
                              <a:solidFill>
                                <a:srgbClr val="000000"/>
                              </a:solidFill>
                              <a:latin typeface="Cambria Math" panose="02040503050406030204" pitchFamily="18" charset="0"/>
                              <a:ea typeface="Cambria Math" panose="02040503050406030204" pitchFamily="18" charset="0"/>
                              <a:sym typeface="Arial"/>
                            </a:rPr>
                          </m:ctrlPr>
                        </m:fPr>
                        <m:num>
                          <m:nary>
                            <m:naryPr>
                              <m:chr m:val="∑"/>
                              <m:supHide m:val="on"/>
                              <m:ctrlPr>
                                <a:rPr lang="en-IN" sz="2400" i="1" kern="0">
                                  <a:solidFill>
                                    <a:srgbClr val="000000"/>
                                  </a:solidFill>
                                  <a:latin typeface="Cambria Math" panose="02040503050406030204" pitchFamily="18" charset="0"/>
                                  <a:ea typeface="Cambria Math" panose="02040503050406030204" pitchFamily="18" charset="0"/>
                                  <a:sym typeface="Arial"/>
                                </a:rPr>
                              </m:ctrlPr>
                            </m:naryPr>
                            <m:sub>
                              <m:r>
                                <m:rPr>
                                  <m:brk m:alnAt="7"/>
                                </m:rPr>
                                <a:rPr lang="en-IN" sz="2400" i="1" kern="0">
                                  <a:solidFill>
                                    <a:srgbClr val="000000"/>
                                  </a:solidFill>
                                  <a:latin typeface="Cambria Math" panose="02040503050406030204" pitchFamily="18" charset="0"/>
                                  <a:ea typeface="Cambria Math" panose="02040503050406030204" pitchFamily="18" charset="0"/>
                                  <a:sym typeface="Arial"/>
                                </a:rPr>
                                <m:t>𝑣</m:t>
                              </m:r>
                              <m:r>
                                <a:rPr lang="en-IN" sz="2400" i="1" kern="0">
                                  <a:solidFill>
                                    <a:srgbClr val="000000"/>
                                  </a:solidFill>
                                  <a:latin typeface="Cambria Math" panose="02040503050406030204" pitchFamily="18" charset="0"/>
                                  <a:ea typeface="Cambria Math" panose="02040503050406030204" pitchFamily="18" charset="0"/>
                                  <a:sym typeface="Arial"/>
                                </a:rPr>
                                <m:t> </m:t>
                              </m:r>
                              <m:r>
                                <a:rPr lang="en-IN" sz="2400" i="1" kern="0">
                                  <a:solidFill>
                                    <a:srgbClr val="000000"/>
                                  </a:solidFill>
                                  <a:latin typeface="Cambria Math" panose="02040503050406030204" pitchFamily="18" charset="0"/>
                                  <a:ea typeface="Cambria Math" panose="02040503050406030204" pitchFamily="18" charset="0"/>
                                  <a:sym typeface="Arial"/>
                                </a:rPr>
                                <m:t>𝜖</m:t>
                              </m:r>
                              <m:r>
                                <a:rPr lang="en-IN" sz="2400" i="1" kern="0">
                                  <a:solidFill>
                                    <a:srgbClr val="000000"/>
                                  </a:solidFill>
                                  <a:latin typeface="Cambria Math" panose="02040503050406030204" pitchFamily="18" charset="0"/>
                                  <a:ea typeface="Cambria Math" panose="02040503050406030204" pitchFamily="18" charset="0"/>
                                  <a:sym typeface="Arial"/>
                                </a:rPr>
                                <m:t> </m:t>
                              </m:r>
                              <m:r>
                                <a:rPr lang="en-IN" sz="2400" i="1" kern="0">
                                  <a:solidFill>
                                    <a:srgbClr val="000000"/>
                                  </a:solidFill>
                                  <a:latin typeface="Cambria Math" panose="02040503050406030204" pitchFamily="18" charset="0"/>
                                  <a:ea typeface="Cambria Math" panose="02040503050406030204" pitchFamily="18" charset="0"/>
                                  <a:sym typeface="Arial"/>
                                </a:rPr>
                                <m:t>𝑎𝑑𝑗</m:t>
                              </m:r>
                              <m:r>
                                <a:rPr lang="en-IN" sz="2400" i="1" kern="0">
                                  <a:solidFill>
                                    <a:srgbClr val="000000"/>
                                  </a:solidFill>
                                  <a:latin typeface="Cambria Math" panose="02040503050406030204" pitchFamily="18" charset="0"/>
                                  <a:ea typeface="Cambria Math" panose="02040503050406030204" pitchFamily="18" charset="0"/>
                                  <a:sym typeface="Arial"/>
                                </a:rPr>
                                <m:t>_</m:t>
                              </m:r>
                              <m:r>
                                <a:rPr lang="en-IN" sz="2400" i="1" kern="0">
                                  <a:solidFill>
                                    <a:srgbClr val="000000"/>
                                  </a:solidFill>
                                  <a:latin typeface="Cambria Math" panose="02040503050406030204" pitchFamily="18" charset="0"/>
                                  <a:ea typeface="Cambria Math" panose="02040503050406030204" pitchFamily="18" charset="0"/>
                                  <a:sym typeface="Arial"/>
                                </a:rPr>
                                <m:t>𝑙𝑖𝑠𝑡</m:t>
                              </m:r>
                              <m:r>
                                <a:rPr lang="en-IN" sz="2400" i="1" kern="0">
                                  <a:solidFill>
                                    <a:srgbClr val="000000"/>
                                  </a:solidFill>
                                  <a:latin typeface="Cambria Math" panose="02040503050406030204" pitchFamily="18" charset="0"/>
                                  <a:ea typeface="Cambria Math" panose="02040503050406030204" pitchFamily="18" charset="0"/>
                                  <a:sym typeface="Arial"/>
                                </a:rPr>
                                <m:t>(</m:t>
                              </m:r>
                              <m:r>
                                <a:rPr lang="en-IN" sz="2400" i="1" kern="0">
                                  <a:solidFill>
                                    <a:srgbClr val="000000"/>
                                  </a:solidFill>
                                  <a:latin typeface="Cambria Math" panose="02040503050406030204" pitchFamily="18" charset="0"/>
                                  <a:ea typeface="Cambria Math" panose="02040503050406030204" pitchFamily="18" charset="0"/>
                                  <a:sym typeface="Arial"/>
                                </a:rPr>
                                <m:t>𝑢</m:t>
                              </m:r>
                              <m:r>
                                <a:rPr lang="en-IN" sz="2400" i="1" kern="0">
                                  <a:solidFill>
                                    <a:srgbClr val="000000"/>
                                  </a:solidFill>
                                  <a:latin typeface="Cambria Math" panose="02040503050406030204" pitchFamily="18" charset="0"/>
                                  <a:ea typeface="Cambria Math" panose="02040503050406030204" pitchFamily="18" charset="0"/>
                                  <a:sym typeface="Arial"/>
                                </a:rPr>
                                <m:t>)</m:t>
                              </m:r>
                            </m:sub>
                            <m:sup/>
                            <m:e>
                              <m:sSub>
                                <m:sSubPr>
                                  <m:ctrlPr>
                                    <a:rPr lang="en-IN" sz="2400" i="1" kern="0">
                                      <a:solidFill>
                                        <a:srgbClr val="000000"/>
                                      </a:solidFill>
                                      <a:latin typeface="Cambria Math" panose="02040503050406030204" pitchFamily="18" charset="0"/>
                                      <a:ea typeface="Cambria Math" panose="02040503050406030204" pitchFamily="18" charset="0"/>
                                      <a:sym typeface="Arial"/>
                                    </a:rPr>
                                  </m:ctrlPr>
                                </m:sSubPr>
                                <m:e>
                                  <m:r>
                                    <a:rPr lang="en-IN" sz="2400" i="1" kern="0">
                                      <a:solidFill>
                                        <a:srgbClr val="000000"/>
                                      </a:solidFill>
                                      <a:latin typeface="Cambria Math" panose="02040503050406030204" pitchFamily="18" charset="0"/>
                                      <a:ea typeface="Cambria Math" panose="02040503050406030204" pitchFamily="18" charset="0"/>
                                      <a:sym typeface="Arial"/>
                                    </a:rPr>
                                    <m:t>𝑤</m:t>
                                  </m:r>
                                </m:e>
                                <m:sub>
                                  <m:r>
                                    <a:rPr lang="en-IN" sz="2400" i="1" kern="0">
                                      <a:solidFill>
                                        <a:srgbClr val="000000"/>
                                      </a:solidFill>
                                      <a:latin typeface="Cambria Math" panose="02040503050406030204" pitchFamily="18" charset="0"/>
                                      <a:ea typeface="Cambria Math" panose="02040503050406030204" pitchFamily="18" charset="0"/>
                                      <a:sym typeface="Arial"/>
                                    </a:rPr>
                                    <m:t>𝑢</m:t>
                                  </m:r>
                                  <m:r>
                                    <a:rPr lang="en-IN" sz="2400" i="1" kern="0">
                                      <a:solidFill>
                                        <a:srgbClr val="000000"/>
                                      </a:solidFill>
                                      <a:latin typeface="Cambria Math" panose="02040503050406030204" pitchFamily="18" charset="0"/>
                                      <a:ea typeface="Cambria Math" panose="02040503050406030204" pitchFamily="18" charset="0"/>
                                      <a:sym typeface="Arial"/>
                                    </a:rPr>
                                    <m:t>,</m:t>
                                  </m:r>
                                  <m:r>
                                    <a:rPr lang="en-IN" sz="2400" i="1" kern="0">
                                      <a:solidFill>
                                        <a:srgbClr val="000000"/>
                                      </a:solidFill>
                                      <a:latin typeface="Cambria Math" panose="02040503050406030204" pitchFamily="18" charset="0"/>
                                      <a:ea typeface="Cambria Math" panose="02040503050406030204" pitchFamily="18" charset="0"/>
                                      <a:sym typeface="Arial"/>
                                    </a:rPr>
                                    <m:t>𝑣</m:t>
                                  </m:r>
                                </m:sub>
                              </m:sSub>
                              <m:r>
                                <a:rPr lang="en-IN" sz="2400" i="1" kern="0">
                                  <a:solidFill>
                                    <a:srgbClr val="000000"/>
                                  </a:solidFill>
                                  <a:latin typeface="Cambria Math" panose="02040503050406030204" pitchFamily="18" charset="0"/>
                                  <a:ea typeface="Cambria Math" panose="02040503050406030204" pitchFamily="18" charset="0"/>
                                  <a:sym typeface="Arial"/>
                                </a:rPr>
                                <m:t>𝑇</m:t>
                              </m:r>
                              <m:r>
                                <a:rPr lang="en-IN" sz="2400" i="1" kern="0">
                                  <a:solidFill>
                                    <a:srgbClr val="000000"/>
                                  </a:solidFill>
                                  <a:latin typeface="Cambria Math" panose="02040503050406030204" pitchFamily="18" charset="0"/>
                                  <a:ea typeface="Cambria Math" panose="02040503050406030204" pitchFamily="18" charset="0"/>
                                  <a:sym typeface="Arial"/>
                                </a:rPr>
                                <m:t>(</m:t>
                              </m:r>
                              <m:r>
                                <a:rPr lang="en-IN" sz="2400" i="1" kern="0">
                                  <a:solidFill>
                                    <a:srgbClr val="000000"/>
                                  </a:solidFill>
                                  <a:latin typeface="Cambria Math" panose="02040503050406030204" pitchFamily="18" charset="0"/>
                                  <a:ea typeface="Cambria Math" panose="02040503050406030204" pitchFamily="18" charset="0"/>
                                  <a:sym typeface="Arial"/>
                                </a:rPr>
                                <m:t>𝑣</m:t>
                              </m:r>
                              <m:r>
                                <a:rPr lang="en-IN" sz="2400" i="1" kern="0">
                                  <a:solidFill>
                                    <a:srgbClr val="000000"/>
                                  </a:solidFill>
                                  <a:latin typeface="Cambria Math" panose="02040503050406030204" pitchFamily="18" charset="0"/>
                                  <a:ea typeface="Cambria Math" panose="02040503050406030204" pitchFamily="18" charset="0"/>
                                  <a:sym typeface="Arial"/>
                                </a:rPr>
                                <m:t>)</m:t>
                              </m:r>
                            </m:e>
                          </m:nary>
                        </m:num>
                        <m:den>
                          <m:nary>
                            <m:naryPr>
                              <m:chr m:val="∑"/>
                              <m:supHide m:val="on"/>
                              <m:ctrlPr>
                                <a:rPr lang="en-IN" sz="2400" i="1" kern="0">
                                  <a:solidFill>
                                    <a:srgbClr val="000000"/>
                                  </a:solidFill>
                                  <a:latin typeface="Cambria Math" panose="02040503050406030204" pitchFamily="18" charset="0"/>
                                  <a:ea typeface="Cambria Math" panose="02040503050406030204" pitchFamily="18" charset="0"/>
                                  <a:sym typeface="Arial"/>
                                </a:rPr>
                              </m:ctrlPr>
                            </m:naryPr>
                            <m:sub>
                              <m:r>
                                <m:rPr>
                                  <m:brk m:alnAt="7"/>
                                </m:rPr>
                                <a:rPr lang="en-IN" sz="2400" i="1" kern="0">
                                  <a:solidFill>
                                    <a:srgbClr val="000000"/>
                                  </a:solidFill>
                                  <a:latin typeface="Cambria Math" panose="02040503050406030204" pitchFamily="18" charset="0"/>
                                  <a:ea typeface="Cambria Math" panose="02040503050406030204" pitchFamily="18" charset="0"/>
                                  <a:sym typeface="Arial"/>
                                </a:rPr>
                                <m:t>𝑣</m:t>
                              </m:r>
                              <m:r>
                                <a:rPr lang="en-IN" sz="2400" i="1" kern="0">
                                  <a:solidFill>
                                    <a:srgbClr val="000000"/>
                                  </a:solidFill>
                                  <a:latin typeface="Cambria Math" panose="02040503050406030204" pitchFamily="18" charset="0"/>
                                  <a:ea typeface="Cambria Math" panose="02040503050406030204" pitchFamily="18" charset="0"/>
                                  <a:sym typeface="Arial"/>
                                </a:rPr>
                                <m:t> </m:t>
                              </m:r>
                              <m:r>
                                <a:rPr lang="en-IN" sz="2400" i="1" kern="0">
                                  <a:solidFill>
                                    <a:srgbClr val="000000"/>
                                  </a:solidFill>
                                  <a:latin typeface="Cambria Math" panose="02040503050406030204" pitchFamily="18" charset="0"/>
                                  <a:ea typeface="Cambria Math" panose="02040503050406030204" pitchFamily="18" charset="0"/>
                                  <a:sym typeface="Arial"/>
                                </a:rPr>
                                <m:t>𝜖</m:t>
                              </m:r>
                              <m:r>
                                <a:rPr lang="en-IN" sz="2400" i="1" kern="0">
                                  <a:solidFill>
                                    <a:srgbClr val="000000"/>
                                  </a:solidFill>
                                  <a:latin typeface="Cambria Math" panose="02040503050406030204" pitchFamily="18" charset="0"/>
                                  <a:ea typeface="Cambria Math" panose="02040503050406030204" pitchFamily="18" charset="0"/>
                                  <a:sym typeface="Arial"/>
                                </a:rPr>
                                <m:t> </m:t>
                              </m:r>
                              <m:r>
                                <a:rPr lang="en-IN" sz="2400" i="1" kern="0">
                                  <a:solidFill>
                                    <a:srgbClr val="000000"/>
                                  </a:solidFill>
                                  <a:latin typeface="Cambria Math" panose="02040503050406030204" pitchFamily="18" charset="0"/>
                                  <a:ea typeface="Cambria Math" panose="02040503050406030204" pitchFamily="18" charset="0"/>
                                  <a:sym typeface="Arial"/>
                                </a:rPr>
                                <m:t>𝑎𝑑𝑗</m:t>
                              </m:r>
                              <m:r>
                                <a:rPr lang="en-IN" sz="2400" i="1" kern="0">
                                  <a:solidFill>
                                    <a:srgbClr val="000000"/>
                                  </a:solidFill>
                                  <a:latin typeface="Cambria Math" panose="02040503050406030204" pitchFamily="18" charset="0"/>
                                  <a:ea typeface="Cambria Math" panose="02040503050406030204" pitchFamily="18" charset="0"/>
                                  <a:sym typeface="Arial"/>
                                </a:rPr>
                                <m:t>_</m:t>
                              </m:r>
                              <m:r>
                                <a:rPr lang="en-IN" sz="2400" i="1" kern="0">
                                  <a:solidFill>
                                    <a:srgbClr val="000000"/>
                                  </a:solidFill>
                                  <a:latin typeface="Cambria Math" panose="02040503050406030204" pitchFamily="18" charset="0"/>
                                  <a:ea typeface="Cambria Math" panose="02040503050406030204" pitchFamily="18" charset="0"/>
                                  <a:sym typeface="Arial"/>
                                </a:rPr>
                                <m:t>𝑙𝑖𝑠𝑡</m:t>
                              </m:r>
                              <m:r>
                                <a:rPr lang="en-IN" sz="2400" i="1" kern="0">
                                  <a:solidFill>
                                    <a:srgbClr val="000000"/>
                                  </a:solidFill>
                                  <a:latin typeface="Cambria Math" panose="02040503050406030204" pitchFamily="18" charset="0"/>
                                  <a:ea typeface="Cambria Math" panose="02040503050406030204" pitchFamily="18" charset="0"/>
                                  <a:sym typeface="Arial"/>
                                </a:rPr>
                                <m:t>(</m:t>
                              </m:r>
                              <m:r>
                                <a:rPr lang="en-IN" sz="2400" i="1" kern="0">
                                  <a:solidFill>
                                    <a:srgbClr val="000000"/>
                                  </a:solidFill>
                                  <a:latin typeface="Cambria Math" panose="02040503050406030204" pitchFamily="18" charset="0"/>
                                  <a:ea typeface="Cambria Math" panose="02040503050406030204" pitchFamily="18" charset="0"/>
                                  <a:sym typeface="Arial"/>
                                </a:rPr>
                                <m:t>𝑢</m:t>
                              </m:r>
                              <m:r>
                                <a:rPr lang="en-IN" sz="2400" i="1" kern="0">
                                  <a:solidFill>
                                    <a:srgbClr val="000000"/>
                                  </a:solidFill>
                                  <a:latin typeface="Cambria Math" panose="02040503050406030204" pitchFamily="18" charset="0"/>
                                  <a:ea typeface="Cambria Math" panose="02040503050406030204" pitchFamily="18" charset="0"/>
                                  <a:sym typeface="Arial"/>
                                </a:rPr>
                                <m:t>)</m:t>
                              </m:r>
                            </m:sub>
                            <m:sup/>
                            <m:e>
                              <m:sSub>
                                <m:sSubPr>
                                  <m:ctrlPr>
                                    <a:rPr lang="en-IN" sz="2400" i="1" kern="0">
                                      <a:solidFill>
                                        <a:srgbClr val="000000"/>
                                      </a:solidFill>
                                      <a:latin typeface="Cambria Math" panose="02040503050406030204" pitchFamily="18" charset="0"/>
                                      <a:ea typeface="Cambria Math" panose="02040503050406030204" pitchFamily="18" charset="0"/>
                                      <a:sym typeface="Arial"/>
                                    </a:rPr>
                                  </m:ctrlPr>
                                </m:sSubPr>
                                <m:e>
                                  <m:r>
                                    <a:rPr lang="en-IN" sz="2400" i="1" kern="0">
                                      <a:solidFill>
                                        <a:srgbClr val="000000"/>
                                      </a:solidFill>
                                      <a:latin typeface="Cambria Math" panose="02040503050406030204" pitchFamily="18" charset="0"/>
                                      <a:ea typeface="Cambria Math" panose="02040503050406030204" pitchFamily="18" charset="0"/>
                                      <a:sym typeface="Arial"/>
                                    </a:rPr>
                                    <m:t>𝑤</m:t>
                                  </m:r>
                                </m:e>
                                <m:sub>
                                  <m:r>
                                    <a:rPr lang="en-IN" sz="2400" i="1" kern="0">
                                      <a:solidFill>
                                        <a:srgbClr val="000000"/>
                                      </a:solidFill>
                                      <a:latin typeface="Cambria Math" panose="02040503050406030204" pitchFamily="18" charset="0"/>
                                      <a:ea typeface="Cambria Math" panose="02040503050406030204" pitchFamily="18" charset="0"/>
                                      <a:sym typeface="Arial"/>
                                    </a:rPr>
                                    <m:t>𝑢</m:t>
                                  </m:r>
                                  <m:r>
                                    <a:rPr lang="en-IN" sz="2400" i="1" kern="0">
                                      <a:solidFill>
                                        <a:srgbClr val="000000"/>
                                      </a:solidFill>
                                      <a:latin typeface="Cambria Math" panose="02040503050406030204" pitchFamily="18" charset="0"/>
                                      <a:ea typeface="Cambria Math" panose="02040503050406030204" pitchFamily="18" charset="0"/>
                                      <a:sym typeface="Arial"/>
                                    </a:rPr>
                                    <m:t>,</m:t>
                                  </m:r>
                                  <m:r>
                                    <a:rPr lang="en-IN" sz="2400" i="1" kern="0">
                                      <a:solidFill>
                                        <a:srgbClr val="000000"/>
                                      </a:solidFill>
                                      <a:latin typeface="Cambria Math" panose="02040503050406030204" pitchFamily="18" charset="0"/>
                                      <a:ea typeface="Cambria Math" panose="02040503050406030204" pitchFamily="18" charset="0"/>
                                      <a:sym typeface="Arial"/>
                                    </a:rPr>
                                    <m:t>𝑣</m:t>
                                  </m:r>
                                </m:sub>
                              </m:sSub>
                            </m:e>
                          </m:nary>
                        </m:den>
                      </m:f>
                    </m:oMath>
                  </m:oMathPara>
                </a14:m>
                <a:endParaRPr lang="en-IN" sz="2400" kern="0" dirty="0">
                  <a:solidFill>
                    <a:srgbClr val="000000"/>
                  </a:solidFill>
                  <a:latin typeface="Arial"/>
                  <a:cs typeface="Arial"/>
                  <a:sym typeface="Arial"/>
                </a:endParaRPr>
              </a:p>
            </p:txBody>
          </p:sp>
        </mc:Choice>
        <mc:Fallback xmlns="">
          <p:sp>
            <p:nvSpPr>
              <p:cNvPr id="4" name="TextBox 3">
                <a:extLst>
                  <a:ext uri="{FF2B5EF4-FFF2-40B4-BE49-F238E27FC236}">
                    <a16:creationId xmlns:a16="http://schemas.microsoft.com/office/drawing/2014/main" id="{1B8D37ED-1E88-07BE-42CF-7BCF478EFFC3}"/>
                  </a:ext>
                </a:extLst>
              </p:cNvPr>
              <p:cNvSpPr txBox="1">
                <a:spLocks noRot="1" noChangeAspect="1" noMove="1" noResize="1" noEditPoints="1" noAdjustHandles="1" noChangeArrowheads="1" noChangeShapeType="1" noTextEdit="1"/>
              </p:cNvSpPr>
              <p:nvPr/>
            </p:nvSpPr>
            <p:spPr>
              <a:xfrm>
                <a:off x="3182477" y="4713394"/>
                <a:ext cx="6440802" cy="878959"/>
              </a:xfrm>
              <a:prstGeom prst="rect">
                <a:avLst/>
              </a:prstGeom>
              <a:blipFill>
                <a:blip r:embed="rId2"/>
                <a:stretch>
                  <a:fillRect/>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6E2F96C9-834A-9852-FA26-0F1B30EB1350}"/>
                  </a:ext>
                </a:extLst>
              </p:cNvPr>
              <p:cNvSpPr txBox="1"/>
              <p:nvPr/>
            </p:nvSpPr>
            <p:spPr>
              <a:xfrm>
                <a:off x="2931836" y="5592353"/>
                <a:ext cx="5958348" cy="1384995"/>
              </a:xfrm>
              <a:prstGeom prst="rect">
                <a:avLst/>
              </a:prstGeom>
              <a:noFill/>
            </p:spPr>
            <p:txBody>
              <a:bodyPr wrap="square" rtlCol="0">
                <a:spAutoFit/>
              </a:bodyPr>
              <a:lstStyle/>
              <a:p>
                <a:pPr>
                  <a:buClr>
                    <a:srgbClr val="000000"/>
                  </a:buClr>
                  <a:buFont typeface="Arial"/>
                  <a:buNone/>
                </a:pPr>
                <a:r>
                  <a:rPr lang="en-IN" sz="1400" kern="0" dirty="0">
                    <a:solidFill>
                      <a:srgbClr val="000000"/>
                    </a:solidFill>
                    <a:latin typeface="Arial"/>
                    <a:cs typeface="Arial"/>
                    <a:sym typeface="Arial"/>
                  </a:rPr>
                  <a:t>Where, </a:t>
                </a:r>
              </a:p>
              <a:p>
                <a:pPr>
                  <a:buClr>
                    <a:srgbClr val="000000"/>
                  </a:buClr>
                  <a:buFont typeface="Arial"/>
                  <a:buNone/>
                </a:pPr>
                <a:r>
                  <a:rPr lang="en-IN" sz="1400" kern="0" dirty="0">
                    <a:solidFill>
                      <a:srgbClr val="000000"/>
                    </a:solidFill>
                    <a:latin typeface="Arial"/>
                    <a:cs typeface="Arial"/>
                    <a:sym typeface="Arial"/>
                  </a:rPr>
                  <a:t>T(x) -&gt; Calculated Trust Score of Node x</a:t>
                </a:r>
              </a:p>
              <a:p>
                <a:pPr>
                  <a:buClr>
                    <a:srgbClr val="000000"/>
                  </a:buClr>
                  <a:buFont typeface="Arial"/>
                  <a:buNone/>
                </a:pPr>
                <a:r>
                  <a:rPr lang="en-IN" sz="1400" kern="0" dirty="0">
                    <a:solidFill>
                      <a:srgbClr val="000000"/>
                    </a:solidFill>
                    <a:latin typeface="Arial"/>
                    <a:cs typeface="Arial"/>
                    <a:sym typeface="Arial"/>
                  </a:rPr>
                  <a:t>S(x) -&gt; Score of Node x from data.csv</a:t>
                </a:r>
              </a:p>
              <a:p>
                <a:pPr>
                  <a:buClr>
                    <a:srgbClr val="000000"/>
                  </a:buClr>
                  <a:buFont typeface="Arial"/>
                  <a:buNone/>
                </a:pPr>
                <a14:m>
                  <m:oMath xmlns:m="http://schemas.openxmlformats.org/officeDocument/2006/math">
                    <m:r>
                      <a:rPr lang="en-IN" sz="1400" i="1" kern="0">
                        <a:solidFill>
                          <a:srgbClr val="000000"/>
                        </a:solidFill>
                        <a:latin typeface="Cambria Math" panose="02040503050406030204" pitchFamily="18" charset="0"/>
                        <a:ea typeface="Cambria Math" panose="02040503050406030204" pitchFamily="18" charset="0"/>
                        <a:sym typeface="Arial"/>
                      </a:rPr>
                      <m:t>𝛼</m:t>
                    </m:r>
                  </m:oMath>
                </a14:m>
                <a:r>
                  <a:rPr lang="en-IN" sz="1400" kern="0" dirty="0">
                    <a:solidFill>
                      <a:srgbClr val="000000"/>
                    </a:solidFill>
                    <a:latin typeface="Arial"/>
                    <a:cs typeface="Arial"/>
                    <a:sym typeface="Arial"/>
                  </a:rPr>
                  <a:t> -&gt; Influence of S(x) (Damping Factor as named by PageRank Algo)</a:t>
                </a:r>
              </a:p>
              <a:p>
                <a:pPr>
                  <a:buClr>
                    <a:srgbClr val="000000"/>
                  </a:buClr>
                  <a:buFont typeface="Arial"/>
                  <a:buNone/>
                </a:pPr>
                <a:r>
                  <a:rPr lang="en-IN" sz="1400" kern="0" dirty="0" err="1">
                    <a:solidFill>
                      <a:srgbClr val="000000"/>
                    </a:solidFill>
                    <a:latin typeface="Arial"/>
                    <a:cs typeface="Arial"/>
                    <a:sym typeface="Arial"/>
                  </a:rPr>
                  <a:t>w</a:t>
                </a:r>
                <a:r>
                  <a:rPr lang="en-IN" sz="1400" kern="0" baseline="-25000" dirty="0" err="1">
                    <a:solidFill>
                      <a:srgbClr val="000000"/>
                    </a:solidFill>
                    <a:latin typeface="Arial"/>
                    <a:cs typeface="Arial"/>
                    <a:sym typeface="Arial"/>
                  </a:rPr>
                  <a:t>u,v</a:t>
                </a:r>
                <a:r>
                  <a:rPr lang="en-IN" sz="1400" kern="0" baseline="-25000" dirty="0">
                    <a:solidFill>
                      <a:srgbClr val="000000"/>
                    </a:solidFill>
                    <a:latin typeface="Arial"/>
                    <a:cs typeface="Arial"/>
                    <a:sym typeface="Arial"/>
                  </a:rPr>
                  <a:t> </a:t>
                </a:r>
                <a:r>
                  <a:rPr lang="en-IN" sz="1400" kern="0" dirty="0">
                    <a:solidFill>
                      <a:srgbClr val="000000"/>
                    </a:solidFill>
                    <a:latin typeface="Arial"/>
                    <a:cs typeface="Arial"/>
                    <a:sym typeface="Arial"/>
                  </a:rPr>
                  <a:t>-&gt; weight of edge from u to v</a:t>
                </a:r>
              </a:p>
              <a:p>
                <a:pPr>
                  <a:buClr>
                    <a:srgbClr val="000000"/>
                  </a:buClr>
                  <a:buFont typeface="Arial"/>
                  <a:buNone/>
                </a:pPr>
                <a:endParaRPr lang="en-IN" sz="1400" kern="0" dirty="0">
                  <a:solidFill>
                    <a:srgbClr val="000000"/>
                  </a:solidFill>
                  <a:latin typeface="Arial"/>
                  <a:cs typeface="Arial"/>
                  <a:sym typeface="Arial"/>
                </a:endParaRPr>
              </a:p>
            </p:txBody>
          </p:sp>
        </mc:Choice>
        <mc:Fallback xmlns="">
          <p:sp>
            <p:nvSpPr>
              <p:cNvPr id="5" name="TextBox 4">
                <a:extLst>
                  <a:ext uri="{FF2B5EF4-FFF2-40B4-BE49-F238E27FC236}">
                    <a16:creationId xmlns:a16="http://schemas.microsoft.com/office/drawing/2014/main" id="{6E2F96C9-834A-9852-FA26-0F1B30EB1350}"/>
                  </a:ext>
                </a:extLst>
              </p:cNvPr>
              <p:cNvSpPr txBox="1">
                <a:spLocks noRot="1" noChangeAspect="1" noMove="1" noResize="1" noEditPoints="1" noAdjustHandles="1" noChangeArrowheads="1" noChangeShapeType="1" noTextEdit="1"/>
              </p:cNvSpPr>
              <p:nvPr/>
            </p:nvSpPr>
            <p:spPr>
              <a:xfrm>
                <a:off x="2931836" y="5592353"/>
                <a:ext cx="5958348" cy="1384995"/>
              </a:xfrm>
              <a:prstGeom prst="rect">
                <a:avLst/>
              </a:prstGeom>
              <a:blipFill>
                <a:blip r:embed="rId3"/>
                <a:stretch>
                  <a:fillRect l="-307" t="-439"/>
                </a:stretch>
              </a:blipFill>
            </p:spPr>
            <p:txBody>
              <a:bodyPr/>
              <a:lstStyle/>
              <a:p>
                <a:r>
                  <a:rPr lang="en-IN">
                    <a:noFill/>
                  </a:rPr>
                  <a:t> </a:t>
                </a:r>
              </a:p>
            </p:txBody>
          </p:sp>
        </mc:Fallback>
      </mc:AlternateContent>
    </p:spTree>
    <p:extLst>
      <p:ext uri="{BB962C8B-B14F-4D97-AF65-F5344CB8AC3E}">
        <p14:creationId xmlns:p14="http://schemas.microsoft.com/office/powerpoint/2010/main" val="694197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110</TotalTime>
  <Words>1462</Words>
  <Application>Microsoft Office PowerPoint</Application>
  <PresentationFormat>Widescreen</PresentationFormat>
  <Paragraphs>168</Paragraphs>
  <Slides>17</Slides>
  <Notes>2</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Aptos</vt:lpstr>
      <vt:lpstr>Aptos Display</vt:lpstr>
      <vt:lpstr>Arial</vt:lpstr>
      <vt:lpstr>Cambria Math</vt:lpstr>
      <vt:lpstr>Office Theme</vt:lpstr>
      <vt:lpstr>DSA Project</vt:lpstr>
      <vt:lpstr>🧩Problem Statement</vt:lpstr>
      <vt:lpstr>🧩Problem Statement</vt:lpstr>
      <vt:lpstr>🧩Problem Statement</vt:lpstr>
      <vt:lpstr>📍Current Status</vt:lpstr>
      <vt:lpstr>💡 Proposed Idea</vt:lpstr>
      <vt:lpstr>💡 Proposed Idea</vt:lpstr>
      <vt:lpstr>💡 Proposed Idea</vt:lpstr>
      <vt:lpstr>💡 Proposed Idea</vt:lpstr>
      <vt:lpstr>💡 Explanation of Solution  [Play Video]</vt:lpstr>
      <vt:lpstr>💡 Example Walkthrough of Solution  [Play Video]</vt:lpstr>
      <vt:lpstr>✅ Highlights &amp; Results</vt:lpstr>
      <vt:lpstr>⚠️ Drawbacks of Current Model</vt:lpstr>
      <vt:lpstr>🚀 Future Improvements</vt:lpstr>
      <vt:lpstr>💸 Cost Analysis</vt:lpstr>
      <vt:lpstr>⚖️ Cost-Benefit Trade-Off</vt:lpstr>
      <vt:lpstr>📝Acknowledgement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Shreyansh Agarwal</dc:creator>
  <cp:lastModifiedBy>Shreyansh Agarwal</cp:lastModifiedBy>
  <cp:revision>7</cp:revision>
  <dcterms:created xsi:type="dcterms:W3CDTF">2025-04-18T11:03:09Z</dcterms:created>
  <dcterms:modified xsi:type="dcterms:W3CDTF">2025-04-18T17:21:18Z</dcterms:modified>
</cp:coreProperties>
</file>

<file path=docProps/thumbnail.jpeg>
</file>